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8" r:id="rId2"/>
    <p:sldId id="395" r:id="rId3"/>
    <p:sldId id="403" r:id="rId4"/>
    <p:sldId id="479" r:id="rId5"/>
    <p:sldId id="402" r:id="rId6"/>
    <p:sldId id="374" r:id="rId7"/>
    <p:sldId id="407" r:id="rId8"/>
    <p:sldId id="378" r:id="rId9"/>
    <p:sldId id="379" r:id="rId10"/>
    <p:sldId id="430" r:id="rId11"/>
    <p:sldId id="426" r:id="rId12"/>
    <p:sldId id="429" r:id="rId13"/>
    <p:sldId id="428" r:id="rId14"/>
    <p:sldId id="480" r:id="rId15"/>
    <p:sldId id="427" r:id="rId16"/>
    <p:sldId id="455" r:id="rId17"/>
    <p:sldId id="406" r:id="rId18"/>
    <p:sldId id="460" r:id="rId19"/>
    <p:sldId id="461" r:id="rId20"/>
    <p:sldId id="462" r:id="rId21"/>
    <p:sldId id="463" r:id="rId22"/>
    <p:sldId id="464" r:id="rId23"/>
    <p:sldId id="465" r:id="rId24"/>
    <p:sldId id="466" r:id="rId25"/>
    <p:sldId id="467" r:id="rId26"/>
    <p:sldId id="468" r:id="rId27"/>
    <p:sldId id="469" r:id="rId28"/>
    <p:sldId id="470" r:id="rId29"/>
    <p:sldId id="471" r:id="rId30"/>
    <p:sldId id="472" r:id="rId31"/>
    <p:sldId id="473" r:id="rId32"/>
    <p:sldId id="474" r:id="rId33"/>
    <p:sldId id="475" r:id="rId34"/>
    <p:sldId id="476" r:id="rId35"/>
    <p:sldId id="477" r:id="rId36"/>
    <p:sldId id="478" r:id="rId37"/>
    <p:sldId id="405" r:id="rId38"/>
    <p:sldId id="404" r:id="rId39"/>
    <p:sldId id="417" r:id="rId40"/>
    <p:sldId id="418" r:id="rId41"/>
    <p:sldId id="413" r:id="rId42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si,Gianni (grs) on S10425" initials="" lastIdx="2" clrIdx="0"/>
  <p:cmAuthor id="1" name="(wbi) on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FF"/>
    <a:srgbClr val="91B0D5"/>
    <a:srgbClr val="84A0C2"/>
    <a:srgbClr val="9BB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26" autoAdjust="0"/>
    <p:restoredTop sz="68639" autoAdjust="0"/>
  </p:normalViewPr>
  <p:slideViewPr>
    <p:cSldViewPr>
      <p:cViewPr>
        <p:scale>
          <a:sx n="75" d="100"/>
          <a:sy n="75" d="100"/>
        </p:scale>
        <p:origin x="-26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7" tIns="46425" rIns="92847" bIns="46425" numCol="1" anchor="t" anchorCtr="0" compatLnSpc="1">
            <a:prstTxWarp prst="textNoShape">
              <a:avLst/>
            </a:prstTxWarp>
          </a:bodyPr>
          <a:lstStyle>
            <a:lvl1pPr defTabSz="928637">
              <a:defRPr sz="1200"/>
            </a:lvl1pPr>
          </a:lstStyle>
          <a:p>
            <a:endParaRPr lang="en-CA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7" tIns="46425" rIns="92847" bIns="46425" numCol="1" anchor="t" anchorCtr="0" compatLnSpc="1">
            <a:prstTxWarp prst="textNoShape">
              <a:avLst/>
            </a:prstTxWarp>
          </a:bodyPr>
          <a:lstStyle>
            <a:lvl1pPr algn="r" defTabSz="928637">
              <a:defRPr sz="1200"/>
            </a:lvl1pPr>
          </a:lstStyle>
          <a:p>
            <a:endParaRPr lang="en-CA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7" tIns="46425" rIns="92847" bIns="46425" numCol="1" anchor="b" anchorCtr="0" compatLnSpc="1">
            <a:prstTxWarp prst="textNoShape">
              <a:avLst/>
            </a:prstTxWarp>
          </a:bodyPr>
          <a:lstStyle>
            <a:lvl1pPr defTabSz="928637">
              <a:defRPr sz="1200"/>
            </a:lvl1pPr>
          </a:lstStyle>
          <a:p>
            <a:endParaRPr lang="en-CA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7" tIns="46425" rIns="92847" bIns="46425" numCol="1" anchor="b" anchorCtr="0" compatLnSpc="1">
            <a:prstTxWarp prst="textNoShape">
              <a:avLst/>
            </a:prstTxWarp>
          </a:bodyPr>
          <a:lstStyle>
            <a:lvl1pPr algn="r" defTabSz="928637">
              <a:defRPr sz="1200"/>
            </a:lvl1pPr>
          </a:lstStyle>
          <a:p>
            <a:fld id="{46D52A35-81BE-4043-BFB8-3E4392200CDE}" type="slidenum">
              <a:rPr lang="en-CA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7617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7" tIns="46425" rIns="92847" bIns="46425" numCol="1" anchor="t" anchorCtr="0" compatLnSpc="1">
            <a:prstTxWarp prst="textNoShape">
              <a:avLst/>
            </a:prstTxWarp>
          </a:bodyPr>
          <a:lstStyle>
            <a:lvl1pPr defTabSz="928637">
              <a:defRPr sz="1200"/>
            </a:lvl1pPr>
          </a:lstStyle>
          <a:p>
            <a:endParaRPr lang="en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7" tIns="46425" rIns="92847" bIns="46425" numCol="1" anchor="t" anchorCtr="0" compatLnSpc="1">
            <a:prstTxWarp prst="textNoShape">
              <a:avLst/>
            </a:prstTxWarp>
          </a:bodyPr>
          <a:lstStyle>
            <a:lvl1pPr algn="r" defTabSz="928637">
              <a:defRPr sz="1200"/>
            </a:lvl1pPr>
          </a:lstStyle>
          <a:p>
            <a:endParaRPr lang="en-CA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7" tIns="46425" rIns="92847" bIns="46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7" tIns="46425" rIns="92847" bIns="46425" numCol="1" anchor="b" anchorCtr="0" compatLnSpc="1">
            <a:prstTxWarp prst="textNoShape">
              <a:avLst/>
            </a:prstTxWarp>
          </a:bodyPr>
          <a:lstStyle>
            <a:lvl1pPr defTabSz="928637">
              <a:defRPr sz="1200"/>
            </a:lvl1pPr>
          </a:lstStyle>
          <a:p>
            <a:endParaRPr lang="en-CA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7" tIns="46425" rIns="92847" bIns="46425" numCol="1" anchor="b" anchorCtr="0" compatLnSpc="1">
            <a:prstTxWarp prst="textNoShape">
              <a:avLst/>
            </a:prstTxWarp>
          </a:bodyPr>
          <a:lstStyle>
            <a:lvl1pPr algn="r" defTabSz="928637">
              <a:defRPr sz="1200"/>
            </a:lvl1pPr>
          </a:lstStyle>
          <a:p>
            <a:fld id="{2C5FC6EB-C015-4163-BB98-4EA8B37CB203}" type="slidenum">
              <a:rPr lang="en-CA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6557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6906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8623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085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6829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975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975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7520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2175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159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159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159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159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159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159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159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159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E6AC9C-271A-4415-A433-E710B1580023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04" tIns="46401" rIns="92804" bIns="46401" anchor="b"/>
          <a:lstStyle>
            <a:lvl1pPr defTabSz="9112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12E8C5-9FF4-47E2-A8A3-3D85D1447FEB}" type="slidenum">
              <a:rPr lang="en-US" sz="1200"/>
              <a:pPr algn="r" eaLnBrk="1" hangingPunct="1"/>
              <a:t>17</a:t>
            </a:fld>
            <a:endParaRPr lang="en-US" sz="120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49787" cy="3487738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04" tIns="46401" rIns="92804" bIns="46401"/>
          <a:lstStyle/>
          <a:p>
            <a:pPr algn="l" eaLnBrk="1" hangingPunct="1"/>
            <a:endParaRPr lang="en-CA" dirty="0" smtClean="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470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4424" indent="-2901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065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2491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89174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53435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17696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8195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4621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7B76415-E7D2-4482-92D6-90E89B720638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>
              <a:latin typeface="Arial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4424" indent="-2901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065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2491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89174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53435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17696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8195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4621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0C2DBDA-19A6-4A0B-99C2-83563753777A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>
              <a:latin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4424" indent="-2901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065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2491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89174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53435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17696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8195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4621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50A272F-38B9-4E55-B208-6FD1BB533990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2175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>
              <a:latin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4424" indent="-2901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065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2491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89174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53435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17696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8195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4621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0D75B73-CB95-4D06-ADF0-34EDBCD3905E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>
              <a:latin typeface="Arial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4424" indent="-2901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065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2491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89174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53435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17696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8195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4621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CE4D7B8-A599-4D18-8FDA-20BC201C415B}" type="slidenum">
              <a:rPr lang="en-US" smtClean="0"/>
              <a:pPr eaLnBrk="1" hangingPunct="1"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8151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4424" indent="-2901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065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2491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89174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53435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17696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8195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4621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5C1BD1-8B81-442D-9A00-C51BFE8FC39D}" type="slidenum">
              <a:rPr lang="en-US" smtClean="0"/>
              <a:pPr eaLnBrk="1" hangingPunct="1"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>
              <a:latin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4424" indent="-2901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065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24913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89174" indent="-2321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53435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17696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8195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46218" indent="-232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84EDEC7-8656-4213-A654-F00E15796211}" type="slidenum">
              <a:rPr lang="en-US" smtClean="0"/>
              <a:pPr eaLnBrk="1" hangingPunct="1"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13989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159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159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159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159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159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159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159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159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E6AC9C-271A-4415-A433-E710B1580023}" type="slidenum">
              <a:rPr lang="en-US" smtClean="0"/>
              <a:pPr eaLnBrk="1" hangingPunct="1"/>
              <a:t>38</a:t>
            </a:fld>
            <a:endParaRPr lang="en-US" smtClean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04" tIns="46401" rIns="92804" bIns="46401" anchor="b"/>
          <a:lstStyle>
            <a:lvl1pPr defTabSz="9112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12E8C5-9FF4-47E2-A8A3-3D85D1447FEB}" type="slidenum">
              <a:rPr lang="en-US" sz="1200"/>
              <a:pPr algn="r" eaLnBrk="1" hangingPunct="1"/>
              <a:t>38</a:t>
            </a:fld>
            <a:endParaRPr lang="en-US" sz="120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49787" cy="3487738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04" tIns="46401" rIns="92804" bIns="46401"/>
          <a:lstStyle/>
          <a:p>
            <a:pPr algn="l" eaLnBrk="1" hangingPunct="1"/>
            <a:endParaRPr lang="en-CA" dirty="0" smtClean="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AF836C-83B3-4F56-B01E-E1711E1E1184}" type="slidenum">
              <a:rPr lang="en-US" smtClean="0">
                <a:solidFill>
                  <a:srgbClr val="000000"/>
                </a:solidFill>
              </a:rPr>
              <a:pPr eaLnBrk="1" hangingPunct="1"/>
              <a:t>39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3783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D8F198-1B71-4D83-99F0-E8346C0A11C2}" type="slidenum">
              <a:rPr lang="en-US" smtClean="0">
                <a:solidFill>
                  <a:srgbClr val="000000"/>
                </a:solidFill>
              </a:rPr>
              <a:pPr eaLnBrk="1" hangingPunct="1"/>
              <a:t>40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41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9677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159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159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159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159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159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159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159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159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E6AC9C-271A-4415-A433-E710B1580023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04" tIns="46401" rIns="92804" bIns="46401" anchor="b"/>
          <a:lstStyle>
            <a:lvl1pPr defTabSz="9112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12E8C5-9FF4-47E2-A8A3-3D85D1447FEB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49787" cy="3487738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04" tIns="46401" rIns="92804" bIns="46401"/>
          <a:lstStyle/>
          <a:p>
            <a:pPr defTabSz="914350">
              <a:spcAft>
                <a:spcPct val="30000"/>
              </a:spcAft>
              <a:defRPr/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C6EB-C015-4163-BB98-4EA8B37CB203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07950" y="115888"/>
            <a:ext cx="8928100" cy="3313112"/>
          </a:xfrm>
          <a:prstGeom prst="rect">
            <a:avLst/>
          </a:prstGeom>
          <a:solidFill>
            <a:srgbClr val="91B0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2288" y="2636838"/>
            <a:ext cx="5756275" cy="792162"/>
          </a:xfrm>
        </p:spPr>
        <p:txBody>
          <a:bodyPr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5225" y="3429000"/>
            <a:ext cx="5105400" cy="1295400"/>
          </a:xfrm>
        </p:spPr>
        <p:txBody>
          <a:bodyPr/>
          <a:lstStyle>
            <a:lvl1pPr marL="0" indent="0" algn="r">
              <a:buFont typeface="Trebuchet MS" pitchFamily="34" charset="0"/>
              <a:buNone/>
              <a:defRPr sz="1800"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79463" y="323850"/>
            <a:ext cx="1930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CA" sz="700" b="1">
                <a:solidFill>
                  <a:schemeClr val="bg1"/>
                </a:solidFill>
              </a:rPr>
              <a:t>Social Sciences and Humanities</a:t>
            </a:r>
          </a:p>
          <a:p>
            <a:pPr eaLnBrk="0" hangingPunct="0">
              <a:lnSpc>
                <a:spcPct val="85000"/>
              </a:lnSpc>
            </a:pPr>
            <a:r>
              <a:rPr lang="en-CA" sz="700" b="1">
                <a:solidFill>
                  <a:schemeClr val="bg1"/>
                </a:solidFill>
              </a:rPr>
              <a:t>Research Council of Canada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268538" y="342900"/>
            <a:ext cx="14763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CA" sz="700" b="1">
                <a:solidFill>
                  <a:schemeClr val="bg1"/>
                </a:solidFill>
              </a:rPr>
              <a:t>Conseil de recherches en</a:t>
            </a:r>
          </a:p>
          <a:p>
            <a:pPr eaLnBrk="0" hangingPunct="0">
              <a:lnSpc>
                <a:spcPct val="80000"/>
              </a:lnSpc>
            </a:pPr>
            <a:r>
              <a:rPr lang="en-CA" sz="700" b="1">
                <a:solidFill>
                  <a:schemeClr val="bg1"/>
                </a:solidFill>
              </a:rPr>
              <a:t>sciences humaines du Canada</a:t>
            </a:r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269875"/>
            <a:ext cx="5048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668963"/>
            <a:ext cx="89281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4638" y="1412875"/>
            <a:ext cx="2106612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6381750"/>
            <a:ext cx="647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F7DECA-0871-42EA-93E9-703322A054F5}" type="datetime1">
              <a:rPr lang="en-CA"/>
              <a:pPr/>
              <a:t>18/06/2012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84626-5F93-4BD8-B1FF-EE04D6F3FF06}" type="slidenum">
              <a:rPr lang="en-CA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4263" y="1412875"/>
            <a:ext cx="1538287" cy="475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412875"/>
            <a:ext cx="4464050" cy="4752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8E061D-435F-4AF6-85E0-6A2F08310433}" type="datetime1">
              <a:rPr lang="en-CA"/>
              <a:pPr/>
              <a:t>18/06/2012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C0354-9C3A-4060-B491-0696FE4D1DCD}" type="slidenum">
              <a:rPr lang="en-CA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13" y="1412875"/>
            <a:ext cx="6154737" cy="652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47813" y="2205038"/>
            <a:ext cx="6148387" cy="3960812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65C54-644A-4AED-ACEF-A32A01F2874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3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ED547-813B-4B35-A1E9-49E1E879B9BB}" type="datetime1">
              <a:rPr lang="en-CA"/>
              <a:pPr/>
              <a:t>18/06/2012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9C4C8-A4D0-40C8-AB0B-E832F340082F}" type="slidenum">
              <a:rPr lang="en-CA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F4910C-F3F6-417F-94BC-2935E6F9A698}" type="datetime1">
              <a:rPr lang="en-CA"/>
              <a:pPr/>
              <a:t>18/06/2012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8C8FF-8834-4501-8413-29B7EF192BA7}" type="slidenum">
              <a:rPr lang="en-CA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2205038"/>
            <a:ext cx="2997200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2205038"/>
            <a:ext cx="2998787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44070B-895D-42E1-BFE3-90A0E16C81D5}" type="datetime1">
              <a:rPr lang="en-CA"/>
              <a:pPr/>
              <a:t>18/06/2012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625B7-3317-42D2-80CF-345F8E7F3F60}" type="slidenum">
              <a:rPr lang="en-CA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5D125F-133D-48FC-B2FE-3BA72A676479}" type="datetime1">
              <a:rPr lang="en-CA"/>
              <a:pPr/>
              <a:t>18/06/2012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252AB-4144-496A-960A-A8977FECB444}" type="slidenum">
              <a:rPr lang="en-CA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A3286D-777D-4606-A7B7-833DE2F6F95E}" type="datetime1">
              <a:rPr lang="en-CA"/>
              <a:pPr/>
              <a:t>18/06/2012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FDFEE-D57F-4681-B18B-EC110971E9CB}" type="slidenum">
              <a:rPr lang="en-CA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B489DB-2C06-4FFC-BAD6-4830D32F2A68}" type="datetime1">
              <a:rPr lang="en-CA"/>
              <a:pPr/>
              <a:t>18/06/2012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D08B1-436A-4944-A910-EAF54A0BA96C}" type="slidenum">
              <a:rPr lang="en-CA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C8708C-C386-4593-9630-1BD4433E426E}" type="datetime1">
              <a:rPr lang="en-CA"/>
              <a:pPr/>
              <a:t>18/06/2012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66F94-D50E-43B9-A2BA-7DAEE494D6C4}" type="slidenum">
              <a:rPr lang="en-CA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94053-F8D6-4757-949E-962651F385AF}" type="datetime1">
              <a:rPr lang="en-CA"/>
              <a:pPr/>
              <a:t>18/06/2012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68BAF-CE3F-430D-9BA8-D5F7532487AB}" type="slidenum">
              <a:rPr lang="en-CA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1412875"/>
            <a:ext cx="6154737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2205038"/>
            <a:ext cx="6148387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738" y="63817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BB2CE"/>
                </a:solidFill>
              </a:defRPr>
            </a:lvl1pPr>
          </a:lstStyle>
          <a:p>
            <a:fld id="{7329078C-7312-460D-9535-4141414AD3F4}" type="datetime1">
              <a:rPr lang="en-CA"/>
              <a:pPr/>
              <a:t>18/06/2012</a:t>
            </a:fld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9BB2CE"/>
                </a:solidFill>
              </a:defRPr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91263" y="63817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B2CE"/>
                </a:solidFill>
              </a:defRPr>
            </a:lvl1pPr>
          </a:lstStyle>
          <a:p>
            <a:fld id="{A4E1C725-3E07-458D-B4FC-FEB56B53A828}" type="slidenum">
              <a:rPr lang="en-CA"/>
              <a:pPr/>
              <a:t>‹N°›</a:t>
            </a:fld>
            <a:endParaRPr lang="en-CA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9525" y="765175"/>
            <a:ext cx="915352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7088" y="293688"/>
            <a:ext cx="2089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200">
          <a:solidFill>
            <a:srgbClr val="84A0C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>
          <a:solidFill>
            <a:srgbClr val="84A0C2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200">
          <a:solidFill>
            <a:srgbClr val="84A0C2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200">
          <a:solidFill>
            <a:srgbClr val="84A0C2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200">
          <a:solidFill>
            <a:srgbClr val="84A0C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rgbClr val="84A0C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rgbClr val="84A0C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rgbClr val="84A0C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rgbClr val="84A0C2"/>
          </a:solidFill>
          <a:latin typeface="Georg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1B0D5"/>
        </a:buClr>
        <a:buFont typeface="Trebuchet MS" pitchFamily="34" charset="0"/>
        <a:buChar char="−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hrc-crsh.gc.ca/about-au_sujet/partnerships-partenariats/success-reussite-eng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insightgrants@sshrc-crsh.gc.ca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nnection@sshrc-crsh.gc.ca" TargetMode="External"/><Relationship Id="rId5" Type="http://schemas.openxmlformats.org/officeDocument/2006/relationships/hyperlink" Target="mailto:insightdevelopment@sshrc-crsh.gc.ca" TargetMode="External"/><Relationship Id="rId4" Type="http://schemas.openxmlformats.org/officeDocument/2006/relationships/hyperlink" Target="mailto:partnershipgrants@sshrc-crsh.gc.c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7430" y="2348880"/>
            <a:ext cx="5756275" cy="792162"/>
          </a:xfrm>
        </p:spPr>
        <p:txBody>
          <a:bodyPr/>
          <a:lstStyle/>
          <a:p>
            <a:pPr algn="ctr"/>
            <a:r>
              <a:rPr lang="en-US" sz="2000" dirty="0" smtClean="0"/>
              <a:t>Overview of SSHRC Support</a:t>
            </a:r>
            <a:endParaRPr lang="en-US" sz="20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73200" y="3645024"/>
            <a:ext cx="66247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 Canadian Federation of Business School Deans</a:t>
            </a:r>
          </a:p>
          <a:p>
            <a:pPr algn="ctr"/>
            <a:r>
              <a:rPr lang="en-US" sz="2000" dirty="0" smtClean="0">
                <a:latin typeface="Calibri" pitchFamily="34" charset="0"/>
              </a:rPr>
              <a:t>June 20</a:t>
            </a:r>
            <a:r>
              <a:rPr lang="en-US" sz="2000" baseline="30000" dirty="0" smtClean="0">
                <a:latin typeface="Calibri" pitchFamily="34" charset="0"/>
              </a:rPr>
              <a:t>th</a:t>
            </a:r>
            <a:r>
              <a:rPr lang="en-US" sz="2000" dirty="0" smtClean="0">
                <a:latin typeface="Calibri" pitchFamily="34" charset="0"/>
              </a:rPr>
              <a:t>, 2012</a:t>
            </a:r>
          </a:p>
        </p:txBody>
      </p:sp>
      <p:sp>
        <p:nvSpPr>
          <p:cNvPr id="2" name="Rectangle 1"/>
          <p:cNvSpPr/>
          <p:nvPr/>
        </p:nvSpPr>
        <p:spPr>
          <a:xfrm>
            <a:off x="683568" y="4843770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Calibri" pitchFamily="34" charset="0"/>
              </a:rPr>
              <a:t>Sébastien</a:t>
            </a:r>
            <a:r>
              <a:rPr lang="en-US" dirty="0" smtClean="0">
                <a:latin typeface="Calibri" pitchFamily="34" charset="0"/>
              </a:rPr>
              <a:t> Demers, Program Officer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Research Portfolio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4843770"/>
            <a:ext cx="28043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Adam Yake, </a:t>
            </a:r>
            <a:r>
              <a:rPr lang="en-US" dirty="0" smtClean="0">
                <a:latin typeface="Calibri" pitchFamily="34" charset="0"/>
              </a:rPr>
              <a:t>Program Officer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Partnerships </a:t>
            </a:r>
            <a:r>
              <a:rPr lang="en-US" dirty="0">
                <a:latin typeface="Calibri" pitchFamily="34" charset="0"/>
              </a:rPr>
              <a:t>Portfolio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Common Features: PG and PDG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Formal Partnership: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CA" dirty="0">
                <a:latin typeface="Calibri" pitchFamily="34" charset="0"/>
                <a:cs typeface="Calibri" pitchFamily="34" charset="0"/>
              </a:rPr>
              <a:t>bilateral or multilateral formal collaboration agreement between an applicant and one or more partners, of which at least one must be a Canadian postsecondary institution and at least one must be different from the institution or organization that will administer the grant funds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dirty="0">
                <a:latin typeface="Calibri" pitchFamily="34" charset="0"/>
                <a:cs typeface="Calibri" pitchFamily="34" charset="0"/>
              </a:rPr>
              <a:t>Partnerships may be between academic institutions only, or between one or more academic institutions and one or more non-academic partners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C4C8-A4D0-40C8-AB0B-E832F340082F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80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Common Features: PG and PDG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Participants (individuals):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Co-applicants may be individuals from most Canadian organizations and from international post-secondary institutions.</a:t>
            </a:r>
            <a:endParaRPr lang="en-CA" dirty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Collaborators may be individuals from any organization, Canadian or international.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Organizations: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Partners are organizations, not individuals, that participate actively in the project and contribute in a meaningful way to the success of the endeavour.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Supporting organizations are contributing cash and/or in-kind contributions but are not actively participating in the project.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C4C8-A4D0-40C8-AB0B-E832F340082F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93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Common Features: PG and </a:t>
            </a:r>
            <a:r>
              <a:rPr lang="en-CA" dirty="0" smtClean="0"/>
              <a:t>PDG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Partnership Approaches: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Disciplinary </a:t>
            </a:r>
            <a:r>
              <a:rPr lang="en-CA" dirty="0">
                <a:latin typeface="Calibri" pitchFamily="34" charset="0"/>
                <a:cs typeface="Calibri" pitchFamily="34" charset="0"/>
              </a:rPr>
              <a:t>and interdisciplinary research partnerships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>
                <a:latin typeface="Calibri" pitchFamily="34" charset="0"/>
                <a:cs typeface="Calibri" pitchFamily="34" charset="0"/>
              </a:rPr>
              <a:t>Cross-sector co-creation of knowledge and understanding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>
                <a:latin typeface="Calibri" pitchFamily="34" charset="0"/>
                <a:cs typeface="Calibri" pitchFamily="34" charset="0"/>
              </a:rPr>
              <a:t>Networks for research and/or related activities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>
                <a:latin typeface="Calibri" pitchFamily="34" charset="0"/>
                <a:cs typeface="Calibri" pitchFamily="34" charset="0"/>
              </a:rPr>
              <a:t>Partnered knowledge mobilization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>
                <a:latin typeface="Calibri" pitchFamily="34" charset="0"/>
                <a:cs typeface="Calibri" pitchFamily="34" charset="0"/>
              </a:rPr>
              <a:t>Partnered research centres (**PG Only**)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>
                <a:latin typeface="Calibri" pitchFamily="34" charset="0"/>
                <a:cs typeface="Calibri" pitchFamily="34" charset="0"/>
              </a:rPr>
              <a:t>Partnered Chairs (**PG Only**)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C4C8-A4D0-40C8-AB0B-E832F340082F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92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Common Features: PG and PDG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latin typeface="Calibri" pitchFamily="34" charset="0"/>
                <a:cs typeface="Calibri" pitchFamily="34" charset="0"/>
              </a:rPr>
              <a:t>Adjudication committees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>
                <a:latin typeface="Calibri" pitchFamily="34" charset="0"/>
                <a:cs typeface="Calibri" pitchFamily="34" charset="0"/>
              </a:rPr>
              <a:t>Emphasis on multidisciplinary/</a:t>
            </a:r>
            <a:r>
              <a:rPr lang="en-CA" dirty="0" err="1">
                <a:latin typeface="Calibri" pitchFamily="34" charset="0"/>
                <a:cs typeface="Calibri" pitchFamily="34" charset="0"/>
              </a:rPr>
              <a:t>multisectoral</a:t>
            </a:r>
            <a:r>
              <a:rPr lang="en-CA" dirty="0">
                <a:latin typeface="Calibri" pitchFamily="34" charset="0"/>
                <a:cs typeface="Calibri" pitchFamily="34" charset="0"/>
              </a:rPr>
              <a:t> </a:t>
            </a:r>
            <a:r>
              <a:rPr lang="en-CA" dirty="0" smtClean="0">
                <a:latin typeface="Calibri" pitchFamily="34" charset="0"/>
                <a:cs typeface="Calibri" pitchFamily="34" charset="0"/>
              </a:rPr>
              <a:t>committees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Expertise </a:t>
            </a:r>
            <a:r>
              <a:rPr lang="en-CA" dirty="0">
                <a:latin typeface="Calibri" pitchFamily="34" charset="0"/>
                <a:cs typeface="Calibri" pitchFamily="34" charset="0"/>
              </a:rPr>
              <a:t>drawn from the academic community, and the public, private, and/or not-for-profit sectors, as appropriate </a:t>
            </a:r>
            <a:endParaRPr lang="en-CA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Number </a:t>
            </a:r>
            <a:r>
              <a:rPr lang="en-CA" dirty="0">
                <a:latin typeface="Calibri" pitchFamily="34" charset="0"/>
                <a:cs typeface="Calibri" pitchFamily="34" charset="0"/>
              </a:rPr>
              <a:t>of committee members is a function of applications </a:t>
            </a:r>
            <a:r>
              <a:rPr lang="en-CA" dirty="0" smtClean="0">
                <a:latin typeface="Calibri" pitchFamily="34" charset="0"/>
                <a:cs typeface="Calibri" pitchFamily="34" charset="0"/>
              </a:rPr>
              <a:t>received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Evaluation criteria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Challenge</a:t>
            </a:r>
            <a:r>
              <a:rPr lang="en-CA" dirty="0">
                <a:latin typeface="Calibri" pitchFamily="34" charset="0"/>
                <a:cs typeface="Calibri" pitchFamily="34" charset="0"/>
              </a:rPr>
              <a:t>: The aim and importance of the </a:t>
            </a:r>
            <a:r>
              <a:rPr lang="en-CA" dirty="0" smtClean="0">
                <a:latin typeface="Calibri" pitchFamily="34" charset="0"/>
                <a:cs typeface="Calibri" pitchFamily="34" charset="0"/>
              </a:rPr>
              <a:t>endeavour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Feasibility</a:t>
            </a:r>
            <a:r>
              <a:rPr lang="en-CA" dirty="0">
                <a:latin typeface="Calibri" pitchFamily="34" charset="0"/>
                <a:cs typeface="Calibri" pitchFamily="34" charset="0"/>
              </a:rPr>
              <a:t>: The plan to achieve </a:t>
            </a:r>
            <a:r>
              <a:rPr lang="en-CA" dirty="0" smtClean="0">
                <a:latin typeface="Calibri" pitchFamily="34" charset="0"/>
                <a:cs typeface="Calibri" pitchFamily="34" charset="0"/>
              </a:rPr>
              <a:t>excellence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Capability</a:t>
            </a:r>
            <a:r>
              <a:rPr lang="en-CA" dirty="0">
                <a:latin typeface="Calibri" pitchFamily="34" charset="0"/>
                <a:cs typeface="Calibri" pitchFamily="34" charset="0"/>
              </a:rPr>
              <a:t>: The expertise to succeed 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C4C8-A4D0-40C8-AB0B-E832F340082F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13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Common Features: PG and PDG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Calibri" pitchFamily="34" charset="0"/>
                <a:cs typeface="Calibri" pitchFamily="34" charset="0"/>
              </a:rPr>
              <a:t>The following priority areas are available: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Aboriginal Research 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Canadian Environmental Issues 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Digital Economy 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Innovation, Leadership and Prosperity 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Northern Communities—Towards Social and Economic Prosperity 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dirty="0">
                <a:latin typeface="Calibri" pitchFamily="34" charset="0"/>
                <a:cs typeface="Calibri" pitchFamily="34" charset="0"/>
              </a:rPr>
              <a:t>Applicants </a:t>
            </a:r>
            <a:r>
              <a:rPr lang="en-CA" b="1" dirty="0">
                <a:latin typeface="Calibri" pitchFamily="34" charset="0"/>
                <a:cs typeface="Calibri" pitchFamily="34" charset="0"/>
              </a:rPr>
              <a:t>are not obligated</a:t>
            </a:r>
            <a:r>
              <a:rPr lang="en-CA" dirty="0">
                <a:latin typeface="Calibri" pitchFamily="34" charset="0"/>
                <a:cs typeface="Calibri" pitchFamily="34" charset="0"/>
              </a:rPr>
              <a:t> to choose a priority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C4C8-A4D0-40C8-AB0B-E832F340082F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43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Differences: PG and PDG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>
                <a:latin typeface="Calibri" pitchFamily="34" charset="0"/>
                <a:cs typeface="Calibri" pitchFamily="34" charset="0"/>
              </a:rPr>
              <a:t>Applicant: </a:t>
            </a:r>
          </a:p>
          <a:p>
            <a:pPr lvl="1"/>
            <a:r>
              <a:rPr lang="en-CA" dirty="0" smtClean="0">
                <a:latin typeface="Calibri" pitchFamily="34" charset="0"/>
                <a:cs typeface="Calibri" pitchFamily="34" charset="0"/>
              </a:rPr>
              <a:t>Institution (PG)</a:t>
            </a:r>
          </a:p>
          <a:p>
            <a:pPr lvl="1"/>
            <a:r>
              <a:rPr lang="en-CA" dirty="0" smtClean="0">
                <a:latin typeface="Calibri" pitchFamily="34" charset="0"/>
                <a:cs typeface="Calibri" pitchFamily="34" charset="0"/>
              </a:rPr>
              <a:t>Individual (PDG)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Size and scope: </a:t>
            </a:r>
          </a:p>
          <a:p>
            <a:pPr lvl="1"/>
            <a:r>
              <a:rPr lang="en-CA" dirty="0" smtClean="0">
                <a:latin typeface="Calibri" pitchFamily="34" charset="0"/>
                <a:cs typeface="Calibri" pitchFamily="34" charset="0"/>
              </a:rPr>
              <a:t>Typically between $500K to $2.5M over 4 to 7 years (PG)</a:t>
            </a:r>
          </a:p>
          <a:p>
            <a:pPr lvl="1"/>
            <a:r>
              <a:rPr lang="en-CA" dirty="0" smtClean="0">
                <a:latin typeface="Calibri" pitchFamily="34" charset="0"/>
                <a:cs typeface="Calibri" pitchFamily="34" charset="0"/>
              </a:rPr>
              <a:t>$75K to $200K over 1 to 3 years (PDG)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Adjudication process: </a:t>
            </a:r>
          </a:p>
          <a:p>
            <a:pPr lvl="1"/>
            <a:r>
              <a:rPr lang="en-CA" dirty="0" smtClean="0">
                <a:latin typeface="Calibri" pitchFamily="34" charset="0"/>
                <a:cs typeface="Calibri" pitchFamily="34" charset="0"/>
              </a:rPr>
              <a:t>Two-stage (PG) and one-stage (PDG)</a:t>
            </a:r>
          </a:p>
          <a:p>
            <a:pPr lvl="1"/>
            <a:r>
              <a:rPr lang="en-CA" dirty="0" smtClean="0">
                <a:latin typeface="Calibri" pitchFamily="34" charset="0"/>
                <a:cs typeface="Calibri" pitchFamily="34" charset="0"/>
              </a:rPr>
              <a:t>PG Formal applications will </a:t>
            </a:r>
            <a:r>
              <a:rPr lang="en-CA" dirty="0">
                <a:latin typeface="Calibri" pitchFamily="34" charset="0"/>
                <a:cs typeface="Calibri" pitchFamily="34" charset="0"/>
              </a:rPr>
              <a:t>be reviewed by an expert panel as well as a selection committee. </a:t>
            </a:r>
            <a:endParaRPr lang="en-CA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Cash and/or in-kind contributions: </a:t>
            </a:r>
          </a:p>
          <a:p>
            <a:pPr lvl="1"/>
            <a:r>
              <a:rPr lang="en-CA" dirty="0" smtClean="0">
                <a:latin typeface="Calibri" pitchFamily="34" charset="0"/>
                <a:cs typeface="Calibri" pitchFamily="34" charset="0"/>
              </a:rPr>
              <a:t>Minimum 35% required (PG)</a:t>
            </a:r>
          </a:p>
          <a:p>
            <a:pPr lvl="1"/>
            <a:r>
              <a:rPr lang="en-CA" dirty="0">
                <a:latin typeface="Calibri" pitchFamily="34" charset="0"/>
                <a:cs typeface="Calibri" pitchFamily="34" charset="0"/>
              </a:rPr>
              <a:t>N</a:t>
            </a:r>
            <a:r>
              <a:rPr lang="en-CA" dirty="0" smtClean="0">
                <a:latin typeface="Calibri" pitchFamily="34" charset="0"/>
                <a:cs typeface="Calibri" pitchFamily="34" charset="0"/>
              </a:rPr>
              <a:t>o minimum requirement (PDG)</a:t>
            </a:r>
            <a:endParaRPr lang="en-CA" dirty="0">
              <a:latin typeface="Calibri" pitchFamily="34" charset="0"/>
              <a:cs typeface="Calibri" pitchFamily="34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C4C8-A4D0-40C8-AB0B-E832F340082F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51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80928"/>
            <a:ext cx="6154737" cy="652463"/>
          </a:xfrm>
        </p:spPr>
        <p:txBody>
          <a:bodyPr/>
          <a:lstStyle/>
          <a:p>
            <a:pPr algn="ctr"/>
            <a:r>
              <a:rPr lang="en-CA" sz="3200" dirty="0" smtClean="0"/>
              <a:t>Current </a:t>
            </a:r>
            <a:r>
              <a:rPr lang="en-CA" sz="3200" dirty="0"/>
              <a:t>F</a:t>
            </a:r>
            <a:r>
              <a:rPr lang="en-CA" sz="3200" dirty="0" smtClean="0"/>
              <a:t>unding Opportunities</a:t>
            </a:r>
            <a:br>
              <a:rPr lang="en-CA" sz="3200" dirty="0" smtClean="0"/>
            </a:b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>Funding Stream: Individuals and Small Teams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C4C8-A4D0-40C8-AB0B-E832F340082F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8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50"/>
          <p:cNvSpPr>
            <a:spLocks noGrp="1" noChangeArrowheads="1"/>
          </p:cNvSpPr>
          <p:nvPr>
            <p:ph type="title" idx="4294967295"/>
          </p:nvPr>
        </p:nvSpPr>
        <p:spPr>
          <a:xfrm>
            <a:off x="2363788" y="1446213"/>
            <a:ext cx="4602162" cy="373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CA" sz="2000" i="1" smtClean="0">
                <a:latin typeface="Calibri" pitchFamily="34" charset="0"/>
              </a:rPr>
              <a:t>Structure</a:t>
            </a:r>
            <a:endParaRPr lang="en-US" sz="2000" i="1" smtClean="0">
              <a:latin typeface="Calibri" pitchFamily="34" charset="0"/>
            </a:endParaRPr>
          </a:p>
        </p:txBody>
      </p:sp>
      <p:sp>
        <p:nvSpPr>
          <p:cNvPr id="25603" name="Rectangle 51"/>
          <p:cNvSpPr>
            <a:spLocks noChangeArrowheads="1"/>
          </p:cNvSpPr>
          <p:nvPr/>
        </p:nvSpPr>
        <p:spPr bwMode="auto">
          <a:xfrm>
            <a:off x="682625" y="4422775"/>
            <a:ext cx="1441450" cy="1676400"/>
          </a:xfrm>
          <a:prstGeom prst="rect">
            <a:avLst/>
          </a:prstGeom>
          <a:solidFill>
            <a:srgbClr val="CCFF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04" name="Rectangle 52"/>
          <p:cNvSpPr>
            <a:spLocks noChangeArrowheads="1"/>
          </p:cNvSpPr>
          <p:nvPr/>
        </p:nvSpPr>
        <p:spPr bwMode="auto">
          <a:xfrm>
            <a:off x="2127250" y="838200"/>
            <a:ext cx="2159000" cy="35861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25605" name="Rectangle 53"/>
          <p:cNvSpPr>
            <a:spLocks noChangeArrowheads="1"/>
          </p:cNvSpPr>
          <p:nvPr/>
        </p:nvSpPr>
        <p:spPr bwMode="auto">
          <a:xfrm>
            <a:off x="4283075" y="838200"/>
            <a:ext cx="2160588" cy="358616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06" name="Rectangle 54"/>
          <p:cNvSpPr>
            <a:spLocks noChangeArrowheads="1"/>
          </p:cNvSpPr>
          <p:nvPr/>
        </p:nvSpPr>
        <p:spPr bwMode="auto">
          <a:xfrm>
            <a:off x="6443663" y="838200"/>
            <a:ext cx="2160587" cy="35845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07" name="Line 55"/>
          <p:cNvSpPr>
            <a:spLocks noChangeShapeType="1"/>
          </p:cNvSpPr>
          <p:nvPr/>
        </p:nvSpPr>
        <p:spPr bwMode="auto">
          <a:xfrm>
            <a:off x="682625" y="2044700"/>
            <a:ext cx="79216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08" name="Rectangle 56"/>
          <p:cNvSpPr>
            <a:spLocks noChangeArrowheads="1"/>
          </p:cNvSpPr>
          <p:nvPr/>
        </p:nvSpPr>
        <p:spPr bwMode="auto">
          <a:xfrm>
            <a:off x="2124075" y="4424363"/>
            <a:ext cx="3240088" cy="1674812"/>
          </a:xfrm>
          <a:prstGeom prst="rect">
            <a:avLst/>
          </a:prstGeom>
          <a:gradFill rotWithShape="1">
            <a:gsLst>
              <a:gs pos="0">
                <a:srgbClr val="99CCFF">
                  <a:alpha val="75000"/>
                </a:srgbClr>
              </a:gs>
              <a:gs pos="100000">
                <a:srgbClr val="FFCC99">
                  <a:alpha val="25998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25609" name="Rectangle 57"/>
          <p:cNvSpPr>
            <a:spLocks noChangeArrowheads="1"/>
          </p:cNvSpPr>
          <p:nvPr/>
        </p:nvSpPr>
        <p:spPr bwMode="auto">
          <a:xfrm>
            <a:off x="5364163" y="4424363"/>
            <a:ext cx="3240087" cy="1674812"/>
          </a:xfrm>
          <a:prstGeom prst="rect">
            <a:avLst/>
          </a:prstGeom>
          <a:gradFill rotWithShape="1">
            <a:gsLst>
              <a:gs pos="0">
                <a:srgbClr val="FFCC99">
                  <a:alpha val="24001"/>
                </a:srgbClr>
              </a:gs>
              <a:gs pos="100000">
                <a:srgbClr val="FFFF99">
                  <a:alpha val="75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10" name="Text Box 58"/>
          <p:cNvSpPr txBox="1">
            <a:spLocks noChangeArrowheads="1"/>
          </p:cNvSpPr>
          <p:nvPr/>
        </p:nvSpPr>
        <p:spPr bwMode="auto">
          <a:xfrm>
            <a:off x="682625" y="2884488"/>
            <a:ext cx="1441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alibri" pitchFamily="34" charset="0"/>
              </a:rPr>
              <a:t>Individuals &amp; Teams</a:t>
            </a:r>
          </a:p>
        </p:txBody>
      </p:sp>
      <p:sp>
        <p:nvSpPr>
          <p:cNvPr id="25611" name="Text Box 59"/>
          <p:cNvSpPr txBox="1">
            <a:spLocks noChangeArrowheads="1"/>
          </p:cNvSpPr>
          <p:nvPr/>
        </p:nvSpPr>
        <p:spPr bwMode="auto">
          <a:xfrm>
            <a:off x="669925" y="4994275"/>
            <a:ext cx="1441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alibri" pitchFamily="34" charset="0"/>
              </a:rPr>
              <a:t>Partnerships</a:t>
            </a:r>
          </a:p>
        </p:txBody>
      </p:sp>
      <p:sp>
        <p:nvSpPr>
          <p:cNvPr id="25612" name="Text Box 60"/>
          <p:cNvSpPr txBox="1">
            <a:spLocks noChangeArrowheads="1"/>
          </p:cNvSpPr>
          <p:nvPr/>
        </p:nvSpPr>
        <p:spPr bwMode="auto">
          <a:xfrm>
            <a:off x="2124075" y="1293813"/>
            <a:ext cx="215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latin typeface="Calibri" pitchFamily="34" charset="0"/>
              </a:rPr>
              <a:t>Talent</a:t>
            </a:r>
          </a:p>
        </p:txBody>
      </p:sp>
      <p:sp>
        <p:nvSpPr>
          <p:cNvPr id="25613" name="Text Box 61"/>
          <p:cNvSpPr txBox="1">
            <a:spLocks noChangeArrowheads="1"/>
          </p:cNvSpPr>
          <p:nvPr/>
        </p:nvSpPr>
        <p:spPr bwMode="auto">
          <a:xfrm>
            <a:off x="4294188" y="1293813"/>
            <a:ext cx="2160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latin typeface="Calibri" pitchFamily="34" charset="0"/>
              </a:rPr>
              <a:t>Insight</a:t>
            </a:r>
          </a:p>
        </p:txBody>
      </p:sp>
      <p:sp>
        <p:nvSpPr>
          <p:cNvPr id="25614" name="Text Box 62"/>
          <p:cNvSpPr txBox="1">
            <a:spLocks noChangeArrowheads="1"/>
          </p:cNvSpPr>
          <p:nvPr/>
        </p:nvSpPr>
        <p:spPr bwMode="auto">
          <a:xfrm>
            <a:off x="6408738" y="1293813"/>
            <a:ext cx="215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latin typeface="Calibri" pitchFamily="34" charset="0"/>
              </a:rPr>
              <a:t>Connection</a:t>
            </a:r>
          </a:p>
        </p:txBody>
      </p:sp>
      <p:sp>
        <p:nvSpPr>
          <p:cNvPr id="25615" name="Line 63"/>
          <p:cNvSpPr>
            <a:spLocks noChangeShapeType="1"/>
          </p:cNvSpPr>
          <p:nvPr/>
        </p:nvSpPr>
        <p:spPr bwMode="auto">
          <a:xfrm>
            <a:off x="676275" y="838200"/>
            <a:ext cx="1447800" cy="1206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6" name="Text Box 64"/>
          <p:cNvSpPr txBox="1">
            <a:spLocks noChangeArrowheads="1"/>
          </p:cNvSpPr>
          <p:nvPr/>
        </p:nvSpPr>
        <p:spPr bwMode="auto">
          <a:xfrm>
            <a:off x="1182688" y="957263"/>
            <a:ext cx="893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Program</a:t>
            </a:r>
          </a:p>
        </p:txBody>
      </p:sp>
      <p:sp>
        <p:nvSpPr>
          <p:cNvPr id="25617" name="Text Box 65"/>
          <p:cNvSpPr txBox="1">
            <a:spLocks noChangeArrowheads="1"/>
          </p:cNvSpPr>
          <p:nvPr/>
        </p:nvSpPr>
        <p:spPr bwMode="auto">
          <a:xfrm>
            <a:off x="611188" y="1717675"/>
            <a:ext cx="1141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Mechanism</a:t>
            </a:r>
          </a:p>
        </p:txBody>
      </p:sp>
      <p:sp>
        <p:nvSpPr>
          <p:cNvPr id="25618" name="Line 66"/>
          <p:cNvSpPr>
            <a:spLocks noChangeShapeType="1"/>
          </p:cNvSpPr>
          <p:nvPr/>
        </p:nvSpPr>
        <p:spPr bwMode="auto">
          <a:xfrm>
            <a:off x="682625" y="4429125"/>
            <a:ext cx="792162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9" name="Rectangle 67"/>
          <p:cNvSpPr>
            <a:spLocks noChangeArrowheads="1"/>
          </p:cNvSpPr>
          <p:nvPr/>
        </p:nvSpPr>
        <p:spPr bwMode="auto">
          <a:xfrm>
            <a:off x="676275" y="838200"/>
            <a:ext cx="7921625" cy="526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20" name="Line 68"/>
          <p:cNvSpPr>
            <a:spLocks noChangeShapeType="1"/>
          </p:cNvSpPr>
          <p:nvPr/>
        </p:nvSpPr>
        <p:spPr bwMode="auto">
          <a:xfrm>
            <a:off x="2124075" y="838200"/>
            <a:ext cx="0" cy="526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21" name="Line 69"/>
          <p:cNvSpPr>
            <a:spLocks noChangeShapeType="1"/>
          </p:cNvSpPr>
          <p:nvPr/>
        </p:nvSpPr>
        <p:spPr bwMode="auto">
          <a:xfrm>
            <a:off x="4283075" y="838200"/>
            <a:ext cx="3175" cy="3586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22" name="Line 70"/>
          <p:cNvSpPr>
            <a:spLocks noChangeShapeType="1"/>
          </p:cNvSpPr>
          <p:nvPr/>
        </p:nvSpPr>
        <p:spPr bwMode="auto">
          <a:xfrm>
            <a:off x="6442075" y="838200"/>
            <a:ext cx="0" cy="3586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23" name="Text Box 71"/>
          <p:cNvSpPr txBox="1">
            <a:spLocks noChangeArrowheads="1"/>
          </p:cNvSpPr>
          <p:nvPr/>
        </p:nvSpPr>
        <p:spPr bwMode="auto">
          <a:xfrm>
            <a:off x="2124075" y="5121275"/>
            <a:ext cx="64801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alibri" pitchFamily="34" charset="0"/>
              </a:rPr>
              <a:t>Partnership Development Grants </a:t>
            </a:r>
            <a:r>
              <a:rPr lang="en-US" sz="1600" b="1">
                <a:latin typeface="Calibri" pitchFamily="34" charset="0"/>
              </a:rPr>
              <a:t>(Insight and Connection)</a:t>
            </a:r>
          </a:p>
          <a:p>
            <a:pPr algn="ctr" eaLnBrk="1" hangingPunct="1"/>
            <a:endParaRPr lang="en-US" sz="1600" b="1">
              <a:latin typeface="Calibri" pitchFamily="34" charset="0"/>
            </a:endParaRPr>
          </a:p>
          <a:p>
            <a:pPr algn="ctr" eaLnBrk="1" hangingPunct="1"/>
            <a:r>
              <a:rPr lang="en-US" sz="1600">
                <a:latin typeface="Calibri" pitchFamily="34" charset="0"/>
              </a:rPr>
              <a:t>Partnership Grants </a:t>
            </a:r>
            <a:r>
              <a:rPr lang="en-US" sz="1600" b="1">
                <a:latin typeface="Calibri" pitchFamily="34" charset="0"/>
              </a:rPr>
              <a:t>(Talent, Insight and Connection)</a:t>
            </a:r>
          </a:p>
        </p:txBody>
      </p:sp>
      <p:sp>
        <p:nvSpPr>
          <p:cNvPr id="25624" name="Text Box 72"/>
          <p:cNvSpPr txBox="1">
            <a:spLocks noChangeArrowheads="1"/>
          </p:cNvSpPr>
          <p:nvPr/>
        </p:nvSpPr>
        <p:spPr bwMode="auto">
          <a:xfrm>
            <a:off x="2124075" y="2114550"/>
            <a:ext cx="2159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Calibri" pitchFamily="34" charset="0"/>
              </a:rPr>
              <a:t>Master’s  Scholarships (CGS)</a:t>
            </a:r>
          </a:p>
          <a:p>
            <a:pPr eaLnBrk="1" hangingPunct="1"/>
            <a:endParaRPr lang="en-US" sz="1600" dirty="0">
              <a:latin typeface="Calibri" pitchFamily="34" charset="0"/>
            </a:endParaRPr>
          </a:p>
          <a:p>
            <a:pPr eaLnBrk="1" hangingPunct="1"/>
            <a:r>
              <a:rPr lang="en-US" sz="1600" dirty="0">
                <a:latin typeface="Calibri" pitchFamily="34" charset="0"/>
              </a:rPr>
              <a:t>Doctoral Scholarships (SSHRC, CGS or Vanier)</a:t>
            </a:r>
          </a:p>
          <a:p>
            <a:pPr eaLnBrk="1" hangingPunct="1"/>
            <a:endParaRPr lang="en-US" sz="1600" dirty="0">
              <a:latin typeface="Calibri" pitchFamily="34" charset="0"/>
            </a:endParaRPr>
          </a:p>
          <a:p>
            <a:pPr eaLnBrk="1" hangingPunct="1"/>
            <a:r>
              <a:rPr lang="en-US" sz="1600" dirty="0">
                <a:latin typeface="Calibri" pitchFamily="34" charset="0"/>
              </a:rPr>
              <a:t>Postdoctoral Fellowships </a:t>
            </a:r>
          </a:p>
          <a:p>
            <a:pPr eaLnBrk="1" hangingPunct="1"/>
            <a:r>
              <a:rPr lang="en-US" sz="1600" dirty="0">
                <a:latin typeface="Calibri" pitchFamily="34" charset="0"/>
              </a:rPr>
              <a:t>(SSHRC or </a:t>
            </a:r>
            <a:r>
              <a:rPr lang="en-US" sz="1600" dirty="0" err="1">
                <a:latin typeface="Calibri" pitchFamily="34" charset="0"/>
              </a:rPr>
              <a:t>Banting</a:t>
            </a:r>
            <a:r>
              <a:rPr lang="en-US" sz="1600" dirty="0">
                <a:latin typeface="Calibri" pitchFamily="34" charset="0"/>
              </a:rPr>
              <a:t>)</a:t>
            </a:r>
          </a:p>
        </p:txBody>
      </p:sp>
      <p:sp>
        <p:nvSpPr>
          <p:cNvPr id="25625" name="Text Box 73"/>
          <p:cNvSpPr txBox="1">
            <a:spLocks noChangeArrowheads="1"/>
          </p:cNvSpPr>
          <p:nvPr/>
        </p:nvSpPr>
        <p:spPr bwMode="auto">
          <a:xfrm>
            <a:off x="4300538" y="2114550"/>
            <a:ext cx="2159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Insight Development Grants </a:t>
            </a:r>
          </a:p>
          <a:p>
            <a:pPr eaLnBrk="1" hangingPunct="1"/>
            <a:endParaRPr lang="en-US" sz="1600">
              <a:latin typeface="Calibri" pitchFamily="34" charset="0"/>
            </a:endParaRPr>
          </a:p>
          <a:p>
            <a:pPr eaLnBrk="1" hangingPunct="1"/>
            <a:r>
              <a:rPr lang="en-US" sz="1600">
                <a:latin typeface="Calibri" pitchFamily="34" charset="0"/>
              </a:rPr>
              <a:t>Insight Grants</a:t>
            </a:r>
          </a:p>
        </p:txBody>
      </p:sp>
      <p:sp>
        <p:nvSpPr>
          <p:cNvPr id="25626" name="Text Box 74"/>
          <p:cNvSpPr txBox="1">
            <a:spLocks noChangeArrowheads="1"/>
          </p:cNvSpPr>
          <p:nvPr/>
        </p:nvSpPr>
        <p:spPr bwMode="auto">
          <a:xfrm>
            <a:off x="6443663" y="2117725"/>
            <a:ext cx="2159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Connection Grants</a:t>
            </a:r>
          </a:p>
          <a:p>
            <a:pPr eaLnBrk="1" hangingPunct="1"/>
            <a:endParaRPr lang="en-US" sz="1600">
              <a:latin typeface="Calibri" pitchFamily="34" charset="0"/>
            </a:endParaRPr>
          </a:p>
          <a:p>
            <a:pPr eaLnBrk="1" hangingPunct="1"/>
            <a:r>
              <a:rPr lang="en-US" sz="1600">
                <a:latin typeface="Calibri" pitchFamily="34" charset="0"/>
              </a:rPr>
              <a:t>Connection Grants for scholarly journals</a:t>
            </a:r>
          </a:p>
          <a:p>
            <a:pPr eaLnBrk="1" hangingPunct="1"/>
            <a:endParaRPr lang="en-US" sz="1600">
              <a:latin typeface="Calibri" pitchFamily="34" charset="0"/>
            </a:endParaRPr>
          </a:p>
          <a:p>
            <a:pPr eaLnBrk="1" hangingPunct="1"/>
            <a:r>
              <a:rPr lang="en-US" sz="1600">
                <a:latin typeface="Calibri" pitchFamily="34" charset="0"/>
              </a:rPr>
              <a:t>Tools*</a:t>
            </a:r>
          </a:p>
        </p:txBody>
      </p:sp>
      <p:sp>
        <p:nvSpPr>
          <p:cNvPr id="25627" name="AutoShape 75"/>
          <p:cNvSpPr>
            <a:spLocks noChangeArrowheads="1"/>
          </p:cNvSpPr>
          <p:nvPr/>
        </p:nvSpPr>
        <p:spPr bwMode="auto">
          <a:xfrm>
            <a:off x="4067175" y="1555750"/>
            <a:ext cx="431800" cy="209550"/>
          </a:xfrm>
          <a:prstGeom prst="leftRightArrow">
            <a:avLst>
              <a:gd name="adj1" fmla="val 50000"/>
              <a:gd name="adj2" fmla="val 4121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28" name="AutoShape 76"/>
          <p:cNvSpPr>
            <a:spLocks noChangeArrowheads="1"/>
          </p:cNvSpPr>
          <p:nvPr/>
        </p:nvSpPr>
        <p:spPr bwMode="auto">
          <a:xfrm>
            <a:off x="6227763" y="1555750"/>
            <a:ext cx="431800" cy="209550"/>
          </a:xfrm>
          <a:prstGeom prst="leftRightArrow">
            <a:avLst>
              <a:gd name="adj1" fmla="val 50000"/>
              <a:gd name="adj2" fmla="val 4121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29" name="AutoShape 77"/>
          <p:cNvSpPr>
            <a:spLocks noChangeArrowheads="1"/>
          </p:cNvSpPr>
          <p:nvPr/>
        </p:nvSpPr>
        <p:spPr bwMode="auto">
          <a:xfrm>
            <a:off x="5214938" y="4316413"/>
            <a:ext cx="215900" cy="419100"/>
          </a:xfrm>
          <a:prstGeom prst="upDownArrow">
            <a:avLst>
              <a:gd name="adj1" fmla="val 50000"/>
              <a:gd name="adj2" fmla="val 388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30" name="AutoShape 78"/>
          <p:cNvSpPr>
            <a:spLocks noChangeArrowheads="1"/>
          </p:cNvSpPr>
          <p:nvPr/>
        </p:nvSpPr>
        <p:spPr bwMode="auto">
          <a:xfrm>
            <a:off x="7380288" y="4343400"/>
            <a:ext cx="215900" cy="419100"/>
          </a:xfrm>
          <a:prstGeom prst="upDownArrow">
            <a:avLst>
              <a:gd name="adj1" fmla="val 50000"/>
              <a:gd name="adj2" fmla="val 388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31" name="AutoShape 80"/>
          <p:cNvSpPr>
            <a:spLocks noChangeArrowheads="1"/>
          </p:cNvSpPr>
          <p:nvPr/>
        </p:nvSpPr>
        <p:spPr bwMode="auto">
          <a:xfrm>
            <a:off x="3098800" y="4343400"/>
            <a:ext cx="215900" cy="419100"/>
          </a:xfrm>
          <a:prstGeom prst="upDownArrow">
            <a:avLst>
              <a:gd name="adj1" fmla="val 50000"/>
              <a:gd name="adj2" fmla="val 388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32" name="TextBox 1"/>
          <p:cNvSpPr txBox="1">
            <a:spLocks noChangeArrowheads="1"/>
          </p:cNvSpPr>
          <p:nvPr/>
        </p:nvSpPr>
        <p:spPr bwMode="auto">
          <a:xfrm>
            <a:off x="838200" y="6248400"/>
            <a:ext cx="267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A"/>
              <a:t>* </a:t>
            </a:r>
            <a:r>
              <a:rPr lang="fr-CA" i="1"/>
              <a:t>Details to be confirmed</a:t>
            </a:r>
            <a:endParaRPr lang="en-CA" i="1"/>
          </a:p>
        </p:txBody>
      </p:sp>
      <p:sp>
        <p:nvSpPr>
          <p:cNvPr id="33" name="Oval 32"/>
          <p:cNvSpPr/>
          <p:nvPr/>
        </p:nvSpPr>
        <p:spPr>
          <a:xfrm>
            <a:off x="3718967" y="1948656"/>
            <a:ext cx="2715419" cy="13636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5"/>
          <p:cNvSpPr txBox="1">
            <a:spLocks noChangeArrowheads="1"/>
          </p:cNvSpPr>
          <p:nvPr/>
        </p:nvSpPr>
        <p:spPr bwMode="auto">
          <a:xfrm>
            <a:off x="5651113" y="3958317"/>
            <a:ext cx="17203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Launched </a:t>
            </a:r>
            <a:r>
              <a:rPr lang="en-CA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in 2011</a:t>
            </a:r>
            <a:endParaRPr lang="en-CA" sz="16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5" name="Curved Connector 34"/>
          <p:cNvCxnSpPr>
            <a:stCxn id="34" idx="1"/>
            <a:endCxn id="33" idx="4"/>
          </p:cNvCxnSpPr>
          <p:nvPr/>
        </p:nvCxnSpPr>
        <p:spPr>
          <a:xfrm rot="10800000">
            <a:off x="5076677" y="3312318"/>
            <a:ext cx="574436" cy="815276"/>
          </a:xfrm>
          <a:prstGeom prst="curvedConnector2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26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Insight Development Grants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b="1" dirty="0" smtClean="0"/>
              <a:t>Overall Objectives:</a:t>
            </a:r>
          </a:p>
          <a:p>
            <a:pPr marL="0" indent="0">
              <a:buFont typeface="Trebuchet MS" pitchFamily="34" charset="0"/>
              <a:buNone/>
              <a:defRPr/>
            </a:pPr>
            <a:endParaRPr lang="en-US" b="1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To support research in its initial stages </a:t>
            </a:r>
            <a:r>
              <a:rPr lang="en-US" dirty="0"/>
              <a:t>(</a:t>
            </a:r>
            <a:r>
              <a:rPr lang="en-US" dirty="0" smtClean="0"/>
              <a:t>New or Regular Scholars)</a:t>
            </a:r>
          </a:p>
          <a:p>
            <a:pPr marL="0" indent="0">
              <a:buFont typeface="Trebuchet MS" pitchFamily="34" charset="0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To enable the development of new research questions, as well as experimentation with new methods, theoretical approaches, and/or ideas </a:t>
            </a:r>
          </a:p>
          <a:p>
            <a:pPr eaLnBrk="1" hangingPunct="1">
              <a:buFont typeface="Trebuchet MS" pitchFamily="34" charset="0"/>
              <a:buNone/>
              <a:defRPr/>
            </a:pPr>
            <a:r>
              <a:rPr lang="en-US" dirty="0" smtClean="0"/>
              <a:t>	(may include case studies, pilot initiatives, and critical analyses of existing research)</a:t>
            </a:r>
          </a:p>
        </p:txBody>
      </p:sp>
    </p:spTree>
    <p:extLst>
      <p:ext uri="{BB962C8B-B14F-4D97-AF65-F5344CB8AC3E}">
        <p14:creationId xmlns:p14="http://schemas.microsoft.com/office/powerpoint/2010/main" val="2824574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 txBox="1">
            <a:spLocks noGrp="1"/>
          </p:cNvSpPr>
          <p:nvPr/>
        </p:nvSpPr>
        <p:spPr bwMode="auto">
          <a:xfrm>
            <a:off x="6291263" y="6381750"/>
            <a:ext cx="21336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B8747E1-3185-4B68-A46A-3322DFDEFDEE}" type="slidenum">
              <a:rPr lang="en-US" sz="1000">
                <a:solidFill>
                  <a:srgbClr val="9BB2CE"/>
                </a:solidFill>
              </a:rPr>
              <a:pPr algn="r" eaLnBrk="1" hangingPunct="1"/>
              <a:t>19</a:t>
            </a:fld>
            <a:endParaRPr lang="en-US" sz="1000">
              <a:solidFill>
                <a:srgbClr val="9BB2CE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676400"/>
            <a:ext cx="7416800" cy="652463"/>
          </a:xfrm>
        </p:spPr>
        <p:txBody>
          <a:bodyPr/>
          <a:lstStyle/>
          <a:p>
            <a:pPr eaLnBrk="1" hangingPunct="1"/>
            <a:r>
              <a:rPr lang="en-US" sz="2800" b="1" smtClean="0"/>
              <a:t>Insight Development Grants </a:t>
            </a:r>
            <a:r>
              <a:rPr lang="en-US" sz="2800" smtClean="0"/>
              <a:t>- Features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438400"/>
            <a:ext cx="7343775" cy="3038475"/>
          </a:xfrm>
        </p:spPr>
        <p:txBody>
          <a:bodyPr anchor="ctr"/>
          <a:lstStyle/>
          <a:p>
            <a:pPr marL="536575" indent="-357188" eaLnBrk="1" hangingPunct="1">
              <a:buFont typeface="Wingdings" pitchFamily="2" charset="2"/>
              <a:buChar char="Ø"/>
            </a:pPr>
            <a:endParaRPr lang="en-US" smtClean="0"/>
          </a:p>
          <a:p>
            <a:pPr marL="536575" indent="-357188" eaLnBrk="1" hangingPunct="1">
              <a:buFont typeface="Wingdings" pitchFamily="2" charset="2"/>
              <a:buChar char="Ø"/>
            </a:pPr>
            <a:endParaRPr lang="en-US" b="1" smtClean="0"/>
          </a:p>
          <a:p>
            <a:pPr marL="536575" indent="-357188" eaLnBrk="1" hangingPunct="1">
              <a:buFont typeface="Wingdings" pitchFamily="2" charset="2"/>
              <a:buChar char="Ø"/>
            </a:pPr>
            <a:r>
              <a:rPr lang="en-US" b="1" smtClean="0"/>
              <a:t>Applicant</a:t>
            </a:r>
            <a:r>
              <a:rPr lang="en-US" smtClean="0"/>
              <a:t>: Principal Investigator alone or in a team; 		New and Regular Scholars </a:t>
            </a:r>
          </a:p>
          <a:p>
            <a:pPr marL="536575" indent="-357188" eaLnBrk="1" hangingPunct="1">
              <a:buFont typeface="Wingdings" pitchFamily="2" charset="2"/>
              <a:buChar char="Ø"/>
            </a:pPr>
            <a:r>
              <a:rPr lang="en-US" b="1" smtClean="0"/>
              <a:t>Duration:</a:t>
            </a:r>
            <a:r>
              <a:rPr lang="en-US" smtClean="0"/>
              <a:t> 	1 to 2 years </a:t>
            </a:r>
          </a:p>
          <a:p>
            <a:pPr marL="536575" indent="-357188" eaLnBrk="1" hangingPunct="1">
              <a:buFont typeface="Wingdings" pitchFamily="2" charset="2"/>
              <a:buChar char="Ø"/>
            </a:pPr>
            <a:r>
              <a:rPr lang="en-US" b="1" smtClean="0"/>
              <a:t>Value</a:t>
            </a:r>
            <a:r>
              <a:rPr lang="en-US" smtClean="0"/>
              <a:t>: 	$7,000 to $75,000</a:t>
            </a:r>
          </a:p>
          <a:p>
            <a:pPr marL="536575" indent="-357188" eaLnBrk="1" hangingPunct="1">
              <a:buFont typeface="Wingdings" pitchFamily="2" charset="2"/>
              <a:buChar char="Ø"/>
            </a:pPr>
            <a:r>
              <a:rPr lang="fr-CA" b="1" smtClean="0"/>
              <a:t>Funding</a:t>
            </a:r>
            <a:r>
              <a:rPr lang="fr-CA" smtClean="0"/>
              <a:t>: 	MINIMUM 50% of </a:t>
            </a:r>
            <a:r>
              <a:rPr lang="en-CA" smtClean="0"/>
              <a:t>budgetary</a:t>
            </a:r>
            <a:r>
              <a:rPr lang="fr-CA" smtClean="0"/>
              <a:t> envelope for New Scholars</a:t>
            </a:r>
          </a:p>
          <a:p>
            <a:pPr marL="536575" indent="-357188" eaLnBrk="1" hangingPunct="1">
              <a:buFont typeface="Wingdings" pitchFamily="2" charset="2"/>
              <a:buChar char="Ø"/>
            </a:pPr>
            <a:r>
              <a:rPr lang="en-US" b="1" smtClean="0"/>
              <a:t>Process</a:t>
            </a:r>
            <a:r>
              <a:rPr lang="en-US" smtClean="0"/>
              <a:t>: 	One-stage application </a:t>
            </a:r>
          </a:p>
          <a:p>
            <a:pPr marL="536575" indent="-357188" eaLnBrk="1" hangingPunct="1">
              <a:buFont typeface="Wingdings" pitchFamily="2" charset="2"/>
              <a:buChar char="Ø"/>
            </a:pPr>
            <a:r>
              <a:rPr lang="en-US" b="1" smtClean="0"/>
              <a:t>Deadline: 	</a:t>
            </a:r>
            <a:r>
              <a:rPr lang="en-US" smtClean="0"/>
              <a:t>February 2013</a:t>
            </a:r>
          </a:p>
          <a:p>
            <a:pPr marL="536575" indent="-357188" eaLnBrk="1" hangingPunct="1">
              <a:buFont typeface="Wingdings" pitchFamily="2" charset="2"/>
              <a:buNone/>
            </a:pPr>
            <a:endParaRPr lang="en-US" smtClean="0"/>
          </a:p>
          <a:p>
            <a:pPr marL="536575" indent="-357188" eaLnBrk="1" hangingPunct="1">
              <a:buFont typeface="Wingdings" pitchFamily="2" charset="2"/>
              <a:buNone/>
            </a:pPr>
            <a:endParaRPr lang="en-US" smtClean="0"/>
          </a:p>
          <a:p>
            <a:pPr marL="536575" indent="-357188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40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Scope of Presentation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Current Funding Opportunities</a:t>
            </a:r>
          </a:p>
          <a:p>
            <a:pPr marL="857250" lvl="1" indent="-457200">
              <a:spcBef>
                <a:spcPts val="1200"/>
              </a:spcBef>
              <a:spcAft>
                <a:spcPts val="12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Formal Partnerships</a:t>
            </a:r>
            <a:endParaRPr lang="en-CA" dirty="0">
              <a:latin typeface="Calibri" pitchFamily="34" charset="0"/>
              <a:cs typeface="Calibri" pitchFamily="34" charset="0"/>
            </a:endParaRPr>
          </a:p>
          <a:p>
            <a:pPr marL="857250" lvl="1" indent="-457200">
              <a:spcBef>
                <a:spcPts val="1200"/>
              </a:spcBef>
              <a:spcAft>
                <a:spcPts val="12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Individuals and Small Teams</a:t>
            </a:r>
            <a:endParaRPr lang="en-CA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New Area of Opportunity</a:t>
            </a:r>
          </a:p>
          <a:p>
            <a:pPr marL="857250" lvl="1" indent="-457200">
              <a:spcBef>
                <a:spcPts val="1200"/>
              </a:spcBef>
              <a:spcAft>
                <a:spcPts val="12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Connection Grants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C4C8-A4D0-40C8-AB0B-E832F340082F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575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Insight Development Grants</a:t>
            </a:r>
            <a:r>
              <a:rPr lang="en-US" smtClean="0"/>
              <a:t> -  </a:t>
            </a:r>
            <a:br>
              <a:rPr lang="en-US" smtClean="0"/>
            </a:br>
            <a:r>
              <a:rPr lang="en-US" smtClean="0"/>
              <a:t>Applicants (cont’d)</a:t>
            </a:r>
            <a:endParaRPr lang="en-CA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1800" b="1" dirty="0" smtClean="0"/>
              <a:t>New Scholars – Research: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sz="1600" b="1" dirty="0" smtClean="0"/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1600" dirty="0" smtClean="0"/>
              <a:t>Grants are developmental in the sense that they offer New Scholars the opportunity for career development.</a:t>
            </a:r>
          </a:p>
          <a:p>
            <a:pPr marL="0" indent="0">
              <a:lnSpc>
                <a:spcPct val="80000"/>
              </a:lnSpc>
              <a:buFont typeface="Trebuchet MS" pitchFamily="34" charset="0"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1600" dirty="0" smtClean="0"/>
              <a:t>Research may be new or may build upon graduate work.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1800" b="1" dirty="0"/>
              <a:t>Regular Scholars - Research: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sz="1600" b="1" dirty="0"/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Novelty of research more significant for Regular Scholars. Must clearly demonstrate how proposed research differs from previous research.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endParaRPr lang="en-US" sz="1600" dirty="0"/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Enables them to work in new areas, in new ways, to do pilot studies, etc., without being penalized for lack of experience. 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713B074-DDEC-4974-9C67-EEE72B26F33A}" type="slidenum">
              <a:rPr lang="en-US" smtClean="0">
                <a:solidFill>
                  <a:srgbClr val="9BB2CE"/>
                </a:solidFill>
              </a:rPr>
              <a:pPr eaLnBrk="1" hangingPunct="1"/>
              <a:t>20</a:t>
            </a:fld>
            <a:endParaRPr lang="en-US" smtClean="0">
              <a:solidFill>
                <a:srgbClr val="9BB2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36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Insight Grants </a:t>
            </a:r>
            <a:r>
              <a:rPr lang="en-US" sz="2800" smtClean="0"/>
              <a:t>– Objectives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CA" sz="1800" smtClean="0"/>
              <a:t>to support research proposed by scholars and judged worthy of funding by their peers and/or other experts</a:t>
            </a:r>
          </a:p>
          <a:p>
            <a:pPr>
              <a:buFont typeface="Wingdings" pitchFamily="2" charset="2"/>
              <a:buChar char="Ø"/>
            </a:pPr>
            <a:r>
              <a:rPr lang="en-CA" sz="1800" smtClean="0"/>
              <a:t>to provide opportunities for the training of future researchers</a:t>
            </a:r>
          </a:p>
          <a:p>
            <a:pPr>
              <a:buFont typeface="Wingdings" pitchFamily="2" charset="2"/>
              <a:buChar char="Ø"/>
            </a:pPr>
            <a:r>
              <a:rPr lang="en-CA" sz="1800" smtClean="0"/>
              <a:t>to contribute to the advancement of theory and/or methodology </a:t>
            </a:r>
          </a:p>
          <a:p>
            <a:pPr>
              <a:buFont typeface="Wingdings" pitchFamily="2" charset="2"/>
              <a:buChar char="Ø"/>
            </a:pPr>
            <a:r>
              <a:rPr lang="en-CA" sz="1800" smtClean="0"/>
              <a:t>to support disciplinary and multidisciplinary research activities</a:t>
            </a:r>
          </a:p>
          <a:p>
            <a:pPr>
              <a:buFont typeface="Wingdings" pitchFamily="2" charset="2"/>
              <a:buChar char="Ø"/>
            </a:pPr>
            <a:r>
              <a:rPr lang="en-CA" sz="1800" smtClean="0"/>
              <a:t>to promote knowledge mobilization within and beyond the academic community </a:t>
            </a:r>
          </a:p>
        </p:txBody>
      </p:sp>
    </p:spTree>
    <p:extLst>
      <p:ext uri="{BB962C8B-B14F-4D97-AF65-F5344CB8AC3E}">
        <p14:creationId xmlns:p14="http://schemas.microsoft.com/office/powerpoint/2010/main" val="2235288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2800" b="1" smtClean="0"/>
              <a:t>Insight Grants </a:t>
            </a:r>
            <a:r>
              <a:rPr lang="fr-CA" sz="2800" smtClean="0"/>
              <a:t>– Features</a:t>
            </a:r>
            <a:endParaRPr lang="en-US" sz="28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dirty="0" smtClean="0"/>
              <a:t>Application process</a:t>
            </a:r>
            <a:r>
              <a:rPr lang="en-US" dirty="0" smtClean="0"/>
              <a:t>: Two-stage application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b="1" dirty="0" smtClean="0"/>
              <a:t>Mandatory NOI</a:t>
            </a:r>
            <a:r>
              <a:rPr lang="en-US" dirty="0" smtClean="0"/>
              <a:t>: August 15, 2012; form available on June 15, 2012 -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NEW!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b="1" dirty="0" smtClean="0"/>
              <a:t>Full application: </a:t>
            </a:r>
            <a:r>
              <a:rPr lang="en-US" dirty="0" smtClean="0"/>
              <a:t>October 15, 2012; form available from July 15, </a:t>
            </a:r>
            <a:r>
              <a:rPr lang="en-US" dirty="0"/>
              <a:t>2012 </a:t>
            </a:r>
            <a:r>
              <a:rPr lang="en-US" i="1" dirty="0">
                <a:solidFill>
                  <a:srgbClr val="FF0000"/>
                </a:solidFill>
                <a:latin typeface="Comic Sans MS" pitchFamily="66" charset="0"/>
              </a:rPr>
              <a:t>NEW!</a:t>
            </a:r>
            <a:endParaRPr lang="en-US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dirty="0" smtClean="0"/>
              <a:t>Applicant</a:t>
            </a:r>
            <a:r>
              <a:rPr lang="en-US" dirty="0" smtClean="0"/>
              <a:t>: Principal Investigator alone or in a team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dirty="0" smtClean="0"/>
              <a:t>Duration:</a:t>
            </a:r>
            <a:r>
              <a:rPr lang="en-US" dirty="0" smtClean="0"/>
              <a:t> 3 to 5 years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dirty="0" smtClean="0"/>
              <a:t>Value: </a:t>
            </a:r>
            <a:r>
              <a:rPr lang="en-US" dirty="0" smtClean="0"/>
              <a:t>$7,000 to $500,000 </a:t>
            </a:r>
            <a:r>
              <a:rPr lang="en-CA" dirty="0" smtClean="0"/>
              <a:t>(maximum $200,000    in a given year)</a:t>
            </a: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CA" b="1" dirty="0" smtClean="0"/>
              <a:t>Funding</a:t>
            </a:r>
            <a:r>
              <a:rPr lang="fr-CA" dirty="0" smtClean="0"/>
              <a:t>: No </a:t>
            </a:r>
            <a:r>
              <a:rPr lang="fr-CA" dirty="0" err="1" smtClean="0"/>
              <a:t>separate</a:t>
            </a:r>
            <a:r>
              <a:rPr lang="fr-CA" dirty="0" smtClean="0"/>
              <a:t> </a:t>
            </a:r>
            <a:r>
              <a:rPr lang="fr-CA" dirty="0" err="1" smtClean="0"/>
              <a:t>envelope</a:t>
            </a:r>
            <a:r>
              <a:rPr lang="fr-CA" dirty="0" smtClean="0"/>
              <a:t> for New </a:t>
            </a:r>
            <a:r>
              <a:rPr lang="fr-CA" dirty="0" err="1" smtClean="0"/>
              <a:t>Scholars</a:t>
            </a:r>
            <a:endParaRPr lang="en-US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4876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 txBox="1">
            <a:spLocks noGrp="1"/>
          </p:cNvSpPr>
          <p:nvPr/>
        </p:nvSpPr>
        <p:spPr bwMode="auto">
          <a:xfrm>
            <a:off x="6291263" y="6381750"/>
            <a:ext cx="21336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F434CD0-39C0-4376-B009-C1ED38D9A295}" type="slidenum">
              <a:rPr lang="en-US" sz="1000">
                <a:solidFill>
                  <a:srgbClr val="9BB2CE"/>
                </a:solidFill>
              </a:rPr>
              <a:pPr algn="r" eaLnBrk="1" hangingPunct="1"/>
              <a:t>23</a:t>
            </a:fld>
            <a:endParaRPr lang="en-US" sz="1000">
              <a:solidFill>
                <a:srgbClr val="9BB2CE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CA" sz="2000" b="1" smtClean="0"/>
              <a:t>Insight and Insight Development Grants:</a:t>
            </a:r>
            <a:br>
              <a:rPr lang="fr-CA" sz="2000" b="1" smtClean="0"/>
            </a:br>
            <a:r>
              <a:rPr lang="fr-CA" sz="2000" smtClean="0"/>
              <a:t>Research Groups at the Application Stage</a:t>
            </a:r>
            <a:endParaRPr lang="en-US" sz="200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anchor="ctr"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b="1" smtClean="0"/>
              <a:t>Group 1: </a:t>
            </a:r>
            <a:r>
              <a:rPr lang="en-US" sz="1800" smtClean="0"/>
              <a:t>History; medieval studies; classics; literature; fine arts; philosophy; religious studies; and related fields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b="1" smtClean="0"/>
              <a:t>Group 2: </a:t>
            </a:r>
            <a:r>
              <a:rPr lang="en-US" sz="1800" smtClean="0"/>
              <a:t>Anthropology; archaeology; linguistics; translation; political science; public administration; law; criminology; geography; urban planning and environmental studies; and related fields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b="1" smtClean="0"/>
              <a:t>Group 3: </a:t>
            </a:r>
            <a:r>
              <a:rPr lang="en-US" sz="1800" smtClean="0"/>
              <a:t>Business and management; economics; and related fields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b="1" smtClean="0"/>
              <a:t>Group 4: </a:t>
            </a:r>
            <a:r>
              <a:rPr lang="en-US" sz="1800" smtClean="0"/>
              <a:t>Sociology; demography; communication studies; journalism; media studies; gender studies; cultural studies; library and information science; and related fields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b="1" smtClean="0"/>
              <a:t>Group 5: </a:t>
            </a:r>
            <a:r>
              <a:rPr lang="en-US" sz="1800" smtClean="0"/>
              <a:t>Education, psychology; social work; career guidance; and related fields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92303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b="1" smtClean="0"/>
              <a:t>Committee structure</a:t>
            </a:r>
            <a:r>
              <a:rPr lang="en-CA" smtClean="0"/>
              <a:t/>
            </a:r>
            <a:br>
              <a:rPr lang="en-CA" smtClean="0"/>
            </a:br>
            <a:endParaRPr lang="en-CA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47813" y="2205038"/>
            <a:ext cx="6529387" cy="4271962"/>
          </a:xfrm>
        </p:spPr>
        <p:txBody>
          <a:bodyPr/>
          <a:lstStyle/>
          <a:p>
            <a:pPr marL="0" indent="0">
              <a:buFont typeface="Trebuchet MS" pitchFamily="34" charset="0"/>
              <a:buNone/>
              <a:defRPr/>
            </a:pPr>
            <a:r>
              <a:rPr lang="en-US" dirty="0" smtClean="0"/>
              <a:t>Each broad group will be subdivided on an as-needed basis into: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Disciplinary, multidisciplinary or thematic (priority area) committees.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Trebuchet MS" pitchFamily="34" charset="0"/>
              <a:buNone/>
              <a:defRPr/>
            </a:pPr>
            <a:r>
              <a:rPr lang="en-US" dirty="0" smtClean="0"/>
              <a:t>For each application, SSHRC staff look at:</a:t>
            </a:r>
          </a:p>
          <a:p>
            <a:pPr marL="0" indent="0">
              <a:buFont typeface="Trebuchet MS" pitchFamily="34" charset="0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First priority area</a:t>
            </a:r>
            <a:r>
              <a:rPr lang="en-US" dirty="0" smtClean="0"/>
              <a:t>, group selected, primary discipline</a:t>
            </a:r>
          </a:p>
          <a:p>
            <a:pPr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0" indent="0">
              <a:buFont typeface="Trebuchet MS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Note: if a priority area is selected, your application may be directed to a thematic committee</a:t>
            </a:r>
            <a:endParaRPr lang="en-CA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A7E47AF-F6B7-4449-ADED-011AD091191D}" type="slidenum">
              <a:rPr lang="en-US" smtClean="0">
                <a:solidFill>
                  <a:srgbClr val="9BB2CE"/>
                </a:solidFill>
              </a:rPr>
              <a:pPr eaLnBrk="1" hangingPunct="1"/>
              <a:t>24</a:t>
            </a:fld>
            <a:endParaRPr lang="en-US" smtClean="0">
              <a:solidFill>
                <a:srgbClr val="9BB2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95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447800"/>
            <a:ext cx="6154738" cy="652463"/>
          </a:xfrm>
        </p:spPr>
        <p:txBody>
          <a:bodyPr/>
          <a:lstStyle/>
          <a:p>
            <a:r>
              <a:rPr lang="en-US" sz="2400" b="1" smtClean="0"/>
              <a:t>Adjudication Components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Trebuchet MS" pitchFamily="34" charset="0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There are two basic adjudication components :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/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committee/committee member evaluations</a:t>
            </a:r>
          </a:p>
          <a:p>
            <a:pPr marL="685800" lvl="2">
              <a:buClr>
                <a:srgbClr val="91B0D5"/>
              </a:buClr>
              <a:buFont typeface="Wingdings" pitchFamily="2" charset="2"/>
              <a:buChar char="Ø"/>
              <a:defRPr/>
            </a:pPr>
            <a:r>
              <a:rPr lang="en-US" sz="1800" dirty="0" smtClean="0"/>
              <a:t> external assessments</a:t>
            </a:r>
          </a:p>
          <a:p>
            <a:pPr marL="685800" lvl="2">
              <a:buClr>
                <a:srgbClr val="91B0D5"/>
              </a:buClr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0" indent="0">
              <a:buFont typeface="Trebuchet MS" pitchFamily="34" charset="0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Their use is tailored according to the specific funding opportunity.</a:t>
            </a:r>
          </a:p>
        </p:txBody>
      </p:sp>
    </p:spTree>
    <p:extLst>
      <p:ext uri="{BB962C8B-B14F-4D97-AF65-F5344CB8AC3E}">
        <p14:creationId xmlns:p14="http://schemas.microsoft.com/office/powerpoint/2010/main" val="260716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Adjudication</a:t>
            </a:r>
          </a:p>
        </p:txBody>
      </p:sp>
      <p:graphicFrame>
        <p:nvGraphicFramePr>
          <p:cNvPr id="198696" name="Group 40"/>
          <p:cNvGraphicFramePr>
            <a:graphicFrameLocks noGrp="1"/>
          </p:cNvGraphicFramePr>
          <p:nvPr>
            <p:ph idx="1"/>
          </p:nvPr>
        </p:nvGraphicFramePr>
        <p:xfrm>
          <a:off x="1600200" y="2057400"/>
          <a:ext cx="6629400" cy="4314825"/>
        </p:xfrm>
        <a:graphic>
          <a:graphicData uri="http://schemas.openxmlformats.org/drawingml/2006/table">
            <a:tbl>
              <a:tblPr/>
              <a:tblGrid>
                <a:gridCol w="2843991"/>
                <a:gridCol w="1894114"/>
                <a:gridCol w="1891295"/>
              </a:tblGrid>
              <a:tr h="10318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Insight Development Grants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Insight Grants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23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Type of Adjudication Committee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Thematic and/or Multi-disciplinary and/or Disciplinary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Thematic and/or Multi-disciplinary and/or Disciplinary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3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Number</a:t>
                      </a:r>
                      <a:r>
                        <a:rPr kumimoji="0" lang="fr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of </a:t>
                      </a:r>
                      <a:r>
                        <a:rPr kumimoji="0" lang="fr-C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Readers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 or 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3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Use of External Assessments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 or 3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82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Weighting of Criteria</a:t>
            </a:r>
          </a:p>
        </p:txBody>
      </p:sp>
      <p:graphicFrame>
        <p:nvGraphicFramePr>
          <p:cNvPr id="197635" name="Group 3"/>
          <p:cNvGraphicFramePr>
            <a:graphicFrameLocks noGrp="1"/>
          </p:cNvGraphicFramePr>
          <p:nvPr>
            <p:ph idx="1"/>
          </p:nvPr>
        </p:nvGraphicFramePr>
        <p:xfrm>
          <a:off x="1547813" y="2057400"/>
          <a:ext cx="6300788" cy="4108451"/>
        </p:xfrm>
        <a:graphic>
          <a:graphicData uri="http://schemas.openxmlformats.org/drawingml/2006/table">
            <a:tbl>
              <a:tblPr/>
              <a:tblGrid>
                <a:gridCol w="2253396"/>
                <a:gridCol w="1953913"/>
                <a:gridCol w="2093479"/>
              </a:tblGrid>
              <a:tr h="102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Insight Development Grants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Insight Grants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Challenge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50%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40%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Feasibility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Capability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B0D5"/>
                        </a:buClr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40%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6550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Statistics - </a:t>
            </a:r>
            <a:r>
              <a:rPr lang="en-CA" sz="2000" b="1" smtClean="0"/>
              <a:t>Insight Development Grants 2011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1581150" y="2209800"/>
          <a:ext cx="6081712" cy="2978149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319383"/>
                <a:gridCol w="1980875"/>
                <a:gridCol w="1781454"/>
              </a:tblGrid>
              <a:tr h="4272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</a:rPr>
                        <a:t>IDG 2011</a:t>
                      </a:r>
                      <a:endParaRPr lang="en-CA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</a:rPr>
                        <a:t>Submitted</a:t>
                      </a:r>
                      <a:endParaRPr lang="en-CA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</a:rPr>
                        <a:t>Successful</a:t>
                      </a:r>
                      <a:endParaRPr lang="en-CA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72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b="1" dirty="0">
                          <a:effectLst/>
                        </a:rPr>
                        <a:t>Applications</a:t>
                      </a:r>
                      <a:endParaRPr lang="en-CA" sz="12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effectLst/>
                        </a:rPr>
                        <a:t>630 (N: 343; R: 287)</a:t>
                      </a:r>
                      <a:endParaRPr lang="en-CA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effectLst/>
                        </a:rPr>
                        <a:t>246 (N:</a:t>
                      </a:r>
                      <a:r>
                        <a:rPr lang="en-CA" sz="1000" baseline="0" dirty="0" smtClean="0">
                          <a:effectLst/>
                        </a:rPr>
                        <a:t> </a:t>
                      </a:r>
                      <a:r>
                        <a:rPr lang="en-CA" sz="1000" dirty="0" smtClean="0">
                          <a:effectLst/>
                        </a:rPr>
                        <a:t>39.7%; 38.3%)</a:t>
                      </a:r>
                      <a:endParaRPr lang="en-CA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</a:tr>
              <a:tr h="7833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b="1" dirty="0">
                          <a:effectLst/>
                        </a:rPr>
                        <a:t>Applications from business </a:t>
                      </a:r>
                      <a:r>
                        <a:rPr lang="en-CA" sz="1200" b="1" dirty="0" smtClean="0">
                          <a:effectLst/>
                        </a:rPr>
                        <a:t>schools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CA" sz="12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effectLst/>
                        </a:rPr>
                        <a:t>Approximately</a:t>
                      </a:r>
                      <a:r>
                        <a:rPr lang="en-CA" sz="1000" baseline="0" dirty="0" smtClean="0">
                          <a:effectLst/>
                        </a:rPr>
                        <a:t> 67 </a:t>
                      </a:r>
                      <a:r>
                        <a:rPr lang="en-CA" sz="1000" dirty="0" smtClean="0">
                          <a:effectLst/>
                        </a:rPr>
                        <a:t> </a:t>
                      </a:r>
                      <a:r>
                        <a:rPr lang="en-CA" sz="1000" dirty="0">
                          <a:effectLst/>
                        </a:rPr>
                        <a:t>(</a:t>
                      </a:r>
                      <a:r>
                        <a:rPr lang="en-CA" sz="1000" dirty="0" smtClean="0">
                          <a:effectLst/>
                        </a:rPr>
                        <a:t>11%)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 associated</a:t>
                      </a:r>
                      <a:r>
                        <a:rPr lang="en-CA" sz="1000" baseline="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with the  CFBSD</a:t>
                      </a:r>
                      <a:endParaRPr lang="en-CA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effectLst/>
                        </a:rPr>
                        <a:t>Approximately 22 (33%)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 (28.5%)</a:t>
                      </a:r>
                      <a:endParaRPr lang="en-CA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/>
                </a:tc>
              </a:tr>
              <a:tr h="1340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b="1" dirty="0">
                          <a:effectLst/>
                        </a:rPr>
                        <a:t>Applications that were primarily related to Management, Business and Administration Studies</a:t>
                      </a:r>
                      <a:endParaRPr lang="en-CA" sz="12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effectLst/>
                        </a:rPr>
                        <a:t>71 (11%)</a:t>
                      </a:r>
                      <a:endParaRPr lang="en-CA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effectLst/>
                        </a:rPr>
                        <a:t>24 </a:t>
                      </a:r>
                      <a:r>
                        <a:rPr lang="en-CA" sz="1000" dirty="0" smtClean="0">
                          <a:effectLst/>
                        </a:rPr>
                        <a:t>(33.80%)</a:t>
                      </a:r>
                      <a:endParaRPr lang="en-CA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6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C91A828-B5DE-4767-8FF6-2308E6F2A359}" type="slidenum">
              <a:rPr lang="en-US" smtClean="0">
                <a:solidFill>
                  <a:srgbClr val="9BB2CE"/>
                </a:solidFill>
              </a:rPr>
              <a:pPr eaLnBrk="1" hangingPunct="1"/>
              <a:t>28</a:t>
            </a:fld>
            <a:endParaRPr lang="en-US" smtClean="0">
              <a:solidFill>
                <a:srgbClr val="9BB2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467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Statistics - </a:t>
            </a:r>
            <a:r>
              <a:rPr lang="en-CA" sz="2000" b="1" smtClean="0"/>
              <a:t>Insight Development Grants 2011</a:t>
            </a:r>
            <a:endParaRPr lang="en-US" sz="20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2205038"/>
            <a:ext cx="6605587" cy="45767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smtClean="0">
              <a:solidFill>
                <a:srgbClr val="FF3300"/>
              </a:solidFill>
            </a:endParaRPr>
          </a:p>
          <a:p>
            <a:endParaRPr lang="en-CA" sz="1600" smtClean="0"/>
          </a:p>
          <a:p>
            <a:pPr>
              <a:buFontTx/>
              <a:buNone/>
            </a:pPr>
            <a:endParaRPr lang="en-US" sz="1200" smtClean="0"/>
          </a:p>
          <a:p>
            <a:pPr>
              <a:buFont typeface="Trebuchet MS" pitchFamily="34" charset="0"/>
              <a:buNone/>
            </a:pPr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76400" y="2362200"/>
          <a:ext cx="5181600" cy="373538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124200"/>
                <a:gridCol w="1066800"/>
                <a:gridCol w="990600"/>
              </a:tblGrid>
              <a:tr h="375359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u="none" strike="noStrike" dirty="0">
                          <a:effectLst/>
                        </a:rPr>
                        <a:t>Priority area and others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u="none" strike="noStrike" dirty="0">
                          <a:effectLst/>
                        </a:rPr>
                        <a:t> # Projects 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u="none" strike="noStrike" dirty="0">
                          <a:effectLst/>
                        </a:rPr>
                        <a:t>% Success Rate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 anchor="b"/>
                </a:tc>
              </a:tr>
              <a:tr h="349389">
                <a:tc>
                  <a:txBody>
                    <a:bodyPr/>
                    <a:lstStyle/>
                    <a:p>
                      <a:pPr algn="l" fontAlgn="b"/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 anchor="b"/>
                </a:tc>
              </a:tr>
              <a:tr h="524085">
                <a:tc>
                  <a:txBody>
                    <a:bodyPr/>
                    <a:lstStyle/>
                    <a:p>
                      <a:pPr algn="l" fontAlgn="t"/>
                      <a:r>
                        <a:rPr lang="en-CA" sz="1200" b="1" u="none" strike="noStrike" dirty="0">
                          <a:effectLst/>
                        </a:rPr>
                        <a:t>Aboriginal Research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u="none" strike="noStrike">
                          <a:effectLst/>
                        </a:rPr>
                        <a:t>          57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u="none" strike="noStrike">
                          <a:effectLst/>
                        </a:rPr>
                        <a:t>               29.8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</a:tr>
              <a:tr h="291158">
                <a:tc>
                  <a:txBody>
                    <a:bodyPr/>
                    <a:lstStyle/>
                    <a:p>
                      <a:pPr algn="l" fontAlgn="t"/>
                      <a:r>
                        <a:rPr lang="en-CA" sz="1200" b="1" u="none" strike="noStrike" dirty="0">
                          <a:effectLst/>
                        </a:rPr>
                        <a:t>Canadian Environmental Issues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u="none" strike="noStrike">
                          <a:effectLst/>
                        </a:rPr>
                        <a:t>          44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u="none" strike="noStrike">
                          <a:effectLst/>
                        </a:rPr>
                        <a:t>               38.6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</a:tr>
              <a:tr h="684221">
                <a:tc>
                  <a:txBody>
                    <a:bodyPr/>
                    <a:lstStyle/>
                    <a:p>
                      <a:pPr algn="l" fontAlgn="t"/>
                      <a:r>
                        <a:rPr lang="en-CA" sz="1200" b="1" u="none" strike="noStrike" dirty="0">
                          <a:effectLst/>
                        </a:rPr>
                        <a:t>Digital </a:t>
                      </a:r>
                      <a:r>
                        <a:rPr lang="en-CA" sz="1200" b="1" u="none" strike="noStrike" dirty="0" smtClean="0">
                          <a:effectLst/>
                        </a:rPr>
                        <a:t>Media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u="none" strike="noStrike">
                          <a:effectLst/>
                        </a:rPr>
                        <a:t>        135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u="none" strike="noStrike">
                          <a:effectLst/>
                        </a:rPr>
                        <a:t>               65.9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</a:tr>
              <a:tr h="291158">
                <a:tc>
                  <a:txBody>
                    <a:bodyPr/>
                    <a:lstStyle/>
                    <a:p>
                      <a:pPr algn="l" fontAlgn="t"/>
                      <a:r>
                        <a:rPr lang="en-CA" sz="1200" b="1" u="none" strike="noStrike" dirty="0">
                          <a:effectLst/>
                        </a:rPr>
                        <a:t>Innovation, Leadership and Prosperity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u="none" strike="noStrike">
                          <a:effectLst/>
                        </a:rPr>
                        <a:t>        135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u="none" strike="noStrike">
                          <a:effectLst/>
                        </a:rPr>
                        <a:t>               25.9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</a:tr>
              <a:tr h="582317">
                <a:tc>
                  <a:txBody>
                    <a:bodyPr/>
                    <a:lstStyle/>
                    <a:p>
                      <a:pPr algn="l" fontAlgn="t"/>
                      <a:r>
                        <a:rPr lang="en-CA" sz="1200" b="1" u="none" strike="noStrike" dirty="0">
                          <a:effectLst/>
                        </a:rPr>
                        <a:t>Northern Communities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u="none" strike="noStrike" dirty="0">
                          <a:effectLst/>
                        </a:rPr>
                        <a:t>          12 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u="none" strike="noStrike" dirty="0">
                          <a:effectLst/>
                        </a:rPr>
                        <a:t>               33.3 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</a:tr>
              <a:tr h="331985">
                <a:tc>
                  <a:txBody>
                    <a:bodyPr/>
                    <a:lstStyle/>
                    <a:p>
                      <a:pPr algn="l" fontAlgn="t"/>
                      <a:r>
                        <a:rPr lang="en-CA" sz="1200" b="1" u="none" strike="noStrike" dirty="0">
                          <a:effectLst/>
                        </a:rPr>
                        <a:t>No priority area </a:t>
                      </a:r>
                      <a:r>
                        <a:rPr lang="en-CA" sz="1200" b="1" u="none" strike="noStrike" dirty="0" smtClean="0">
                          <a:effectLst/>
                        </a:rPr>
                        <a:t>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u="none" strike="noStrike" dirty="0">
                          <a:effectLst/>
                        </a:rPr>
                        <a:t>        247 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000" u="none" strike="noStrike" dirty="0">
                          <a:effectLst/>
                        </a:rPr>
                        <a:t>               34.0 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/>
                </a:tc>
              </a:tr>
              <a:tr h="30571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u="none" strike="noStrike" dirty="0">
                          <a:effectLst/>
                        </a:rPr>
                        <a:t>TOTAL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u="none" strike="noStrike" dirty="0">
                          <a:effectLst/>
                        </a:rPr>
                        <a:t>       630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u="none" strike="noStrike" dirty="0">
                          <a:effectLst/>
                        </a:rPr>
                        <a:t>              39.0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15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80928"/>
            <a:ext cx="6154737" cy="652463"/>
          </a:xfrm>
        </p:spPr>
        <p:txBody>
          <a:bodyPr/>
          <a:lstStyle/>
          <a:p>
            <a:pPr algn="ctr"/>
            <a:r>
              <a:rPr lang="en-CA" sz="3200" dirty="0" smtClean="0"/>
              <a:t>Current </a:t>
            </a:r>
            <a:r>
              <a:rPr lang="en-CA" sz="3200" dirty="0"/>
              <a:t>F</a:t>
            </a:r>
            <a:r>
              <a:rPr lang="en-CA" sz="3200" dirty="0" smtClean="0"/>
              <a:t>unding Opportunities</a:t>
            </a:r>
            <a:br>
              <a:rPr lang="en-CA" sz="3200" dirty="0" smtClean="0"/>
            </a:b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>Funding Stream: Formal Partnerships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C4C8-A4D0-40C8-AB0B-E832F340082F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6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Statistics - </a:t>
            </a:r>
            <a:r>
              <a:rPr lang="en-CA" sz="2000" b="1" smtClean="0"/>
              <a:t>Insight Development Grants 2012</a:t>
            </a:r>
            <a:endParaRPr lang="en-CA" b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0" y="2590800"/>
          <a:ext cx="6343650" cy="320040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19279"/>
                <a:gridCol w="2066191"/>
                <a:gridCol w="1858180"/>
              </a:tblGrid>
              <a:tr h="585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IDG 2012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Submitted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Successful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9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Applications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936</a:t>
                      </a:r>
                      <a:endParaRPr lang="en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>
                          <a:solidFill>
                            <a:schemeClr val="tx1"/>
                          </a:solidFill>
                          <a:effectLst/>
                        </a:rPr>
                        <a:t>TBD</a:t>
                      </a:r>
                      <a:endParaRPr lang="en-C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/>
                </a:tc>
              </a:tr>
              <a:tr h="509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Applications from business schools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Approximately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91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(10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%)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 associated</a:t>
                      </a:r>
                      <a:r>
                        <a:rPr lang="en-CA" sz="1000" baseline="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with the  CFBSD</a:t>
                      </a:r>
                      <a:endParaRPr lang="en-CA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TBD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 smtClean="0">
                          <a:solidFill>
                            <a:srgbClr val="84A0C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TBD</a:t>
                      </a:r>
                      <a:endParaRPr lang="en-CA" sz="1100" dirty="0">
                        <a:solidFill>
                          <a:srgbClr val="84A0C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/>
                </a:tc>
              </a:tr>
              <a:tr h="1596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Applications that were primarily related to Management, Business and Administration Studies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111 (12%)</a:t>
                      </a:r>
                      <a:endParaRPr lang="en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TBD</a:t>
                      </a:r>
                      <a:endParaRPr lang="en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0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965658D-2B3E-42BF-8F1D-17D7AA89449C}" type="slidenum">
              <a:rPr lang="en-US" smtClean="0">
                <a:solidFill>
                  <a:srgbClr val="9BB2CE"/>
                </a:solidFill>
              </a:rPr>
              <a:pPr eaLnBrk="1" hangingPunct="1"/>
              <a:t>30</a:t>
            </a:fld>
            <a:endParaRPr lang="en-US" smtClean="0">
              <a:solidFill>
                <a:srgbClr val="9BB2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481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47813" y="1412875"/>
            <a:ext cx="6986587" cy="652463"/>
          </a:xfrm>
        </p:spPr>
        <p:txBody>
          <a:bodyPr/>
          <a:lstStyle/>
          <a:p>
            <a:r>
              <a:rPr lang="en-US" sz="2000" b="1" smtClean="0"/>
              <a:t>Statistics - </a:t>
            </a:r>
            <a:r>
              <a:rPr lang="en-CA" sz="2000" b="1" smtClean="0"/>
              <a:t>Insight Development Grants 2012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1295400" y="1981200"/>
          <a:ext cx="5715000" cy="4495802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3287410"/>
                <a:gridCol w="1237191"/>
                <a:gridCol w="1190399"/>
              </a:tblGrid>
              <a:tr h="265202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u="none" strike="noStrike" dirty="0">
                          <a:effectLst/>
                        </a:rPr>
                        <a:t>Priority area and others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u="none" strike="noStrike" dirty="0">
                          <a:effectLst/>
                        </a:rPr>
                        <a:t> </a:t>
                      </a:r>
                      <a:r>
                        <a:rPr lang="en-CA" sz="1200" b="1" u="none" strike="noStrike" dirty="0" smtClean="0">
                          <a:effectLst/>
                        </a:rPr>
                        <a:t> # Projects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u="none" strike="noStrike" dirty="0" smtClean="0">
                          <a:effectLst/>
                        </a:rPr>
                        <a:t>% Success Rate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</a:tr>
              <a:tr h="61880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Aboriginal Research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              52 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 smtClean="0">
                          <a:effectLst/>
                        </a:rPr>
                        <a:t>TBD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8082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Canadian Environmental Issues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              54 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 smtClean="0">
                          <a:effectLst/>
                        </a:rPr>
                        <a:t>TBD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50514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Digital Media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              87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 smtClean="0">
                          <a:effectLst/>
                        </a:rPr>
                        <a:t>TBD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669319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Innovation, Leadership and Prosperity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             127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 smtClean="0">
                          <a:effectLst/>
                        </a:rPr>
                        <a:t>TBD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51777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Northern Communities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              16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 smtClean="0">
                          <a:effectLst/>
                        </a:rPr>
                        <a:t>TBD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5809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No priority area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             600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 smtClean="0">
                          <a:effectLst/>
                        </a:rPr>
                        <a:t>TBD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265202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u="none" strike="noStrike" dirty="0">
                          <a:effectLst/>
                        </a:rPr>
                        <a:t> 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 dirty="0">
                          <a:effectLst/>
                        </a:rPr>
                        <a:t> </a:t>
                      </a:r>
                      <a:endParaRPr lang="en-CA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</a:tr>
              <a:tr h="265202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u="none" strike="noStrike" dirty="0">
                          <a:effectLst/>
                        </a:rPr>
                        <a:t>TOTAL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u="none" strike="noStrike" dirty="0">
                          <a:effectLst/>
                        </a:rPr>
                        <a:t>            936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u="none" strike="noStrike" dirty="0" smtClean="0">
                          <a:effectLst/>
                        </a:rPr>
                        <a:t>TBD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744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782C05E-28B0-4CE0-A77E-B2D8F588D7F8}" type="slidenum">
              <a:rPr lang="en-US" smtClean="0">
                <a:solidFill>
                  <a:srgbClr val="9BB2CE"/>
                </a:solidFill>
              </a:rPr>
              <a:pPr eaLnBrk="1" hangingPunct="1"/>
              <a:t>31</a:t>
            </a:fld>
            <a:endParaRPr lang="en-US" smtClean="0">
              <a:solidFill>
                <a:srgbClr val="9BB2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8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Statistics - </a:t>
            </a:r>
            <a:r>
              <a:rPr lang="en-CA" sz="2000" b="1" smtClean="0"/>
              <a:t>Insight Grants 2011</a:t>
            </a:r>
            <a:endParaRPr lang="en-CA" b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1150" y="2438400"/>
          <a:ext cx="6419850" cy="327660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448339"/>
                <a:gridCol w="2091010"/>
                <a:gridCol w="1880501"/>
              </a:tblGrid>
              <a:tr h="5339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</a:rPr>
                        <a:t>IG </a:t>
                      </a:r>
                      <a:r>
                        <a:rPr lang="en-CA" sz="1200" dirty="0" smtClean="0">
                          <a:effectLst/>
                        </a:rPr>
                        <a:t>2011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b="1" dirty="0">
                          <a:effectLst/>
                        </a:rPr>
                        <a:t>Submitted</a:t>
                      </a:r>
                      <a:endParaRPr lang="en-CA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b="1" dirty="0">
                          <a:effectLst/>
                        </a:rPr>
                        <a:t>Successful</a:t>
                      </a:r>
                      <a:endParaRPr lang="en-CA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39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</a:rPr>
                        <a:t>Applications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>
                          <a:effectLst/>
                        </a:rPr>
                        <a:t>1799</a:t>
                      </a:r>
                      <a:endParaRPr lang="en-C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TBD</a:t>
                      </a:r>
                      <a:endParaRPr lang="en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/>
                </a:tc>
              </a:tr>
              <a:tr h="5339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</a:rPr>
                        <a:t>Applications from business schools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effectLst/>
                        </a:rPr>
                        <a:t>Approximately 191 </a:t>
                      </a:r>
                      <a:r>
                        <a:rPr lang="en-CA" sz="1000" dirty="0">
                          <a:effectLst/>
                        </a:rPr>
                        <a:t>(11</a:t>
                      </a:r>
                      <a:r>
                        <a:rPr lang="en-CA" sz="1000" dirty="0" smtClean="0">
                          <a:effectLst/>
                        </a:rPr>
                        <a:t>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 associated</a:t>
                      </a:r>
                      <a:r>
                        <a:rPr lang="en-CA" sz="1100" baseline="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with the  CFBSD</a:t>
                      </a:r>
                      <a:endParaRPr lang="en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 smtClean="0">
                          <a:effectLst/>
                        </a:rPr>
                        <a:t>TBD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 smtClean="0">
                          <a:solidFill>
                            <a:srgbClr val="84A0C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TBD</a:t>
                      </a:r>
                      <a:endParaRPr lang="en-CA" sz="1100" dirty="0">
                        <a:solidFill>
                          <a:srgbClr val="84A0C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/>
                </a:tc>
              </a:tr>
              <a:tr h="16748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CA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 smtClean="0">
                          <a:effectLst/>
                        </a:rPr>
                        <a:t>Applications </a:t>
                      </a:r>
                      <a:r>
                        <a:rPr lang="en-CA" sz="1200" dirty="0">
                          <a:effectLst/>
                        </a:rPr>
                        <a:t>that were primarily related to Management, Business and Administration Studies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effectLst/>
                        </a:rPr>
                        <a:t>212 (12%)</a:t>
                      </a:r>
                      <a:endParaRPr lang="en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TBD</a:t>
                      </a:r>
                      <a:endParaRPr lang="en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5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40C03BF-C86A-463E-B84B-62F498EF75D5}" type="slidenum">
              <a:rPr lang="en-US" smtClean="0">
                <a:solidFill>
                  <a:srgbClr val="9BB2CE"/>
                </a:solidFill>
              </a:rPr>
              <a:pPr eaLnBrk="1" hangingPunct="1"/>
              <a:t>32</a:t>
            </a:fld>
            <a:endParaRPr lang="en-US" smtClean="0">
              <a:solidFill>
                <a:srgbClr val="9BB2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7213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Statistics - Insight Grants 2011 </a:t>
            </a:r>
            <a:endParaRPr lang="en-CA" b="1" smtClean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1295400" y="2133600"/>
          <a:ext cx="6096000" cy="449580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730388"/>
                <a:gridCol w="1000836"/>
                <a:gridCol w="1364776"/>
              </a:tblGrid>
              <a:tr h="432540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u="none" strike="noStrike" dirty="0">
                          <a:effectLst/>
                        </a:rPr>
                        <a:t>Priority area and others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u="none" strike="noStrike" dirty="0">
                          <a:effectLst/>
                        </a:rPr>
                        <a:t> # </a:t>
                      </a:r>
                      <a:r>
                        <a:rPr lang="en-CA" sz="1200" b="1" u="none" strike="noStrike" dirty="0" smtClean="0">
                          <a:effectLst/>
                        </a:rPr>
                        <a:t>Projects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u="none" strike="noStrike" dirty="0">
                          <a:effectLst/>
                        </a:rPr>
                        <a:t>% Success Rate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</a:tr>
              <a:tr h="77333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Aboriginal </a:t>
                      </a:r>
                      <a:r>
                        <a:rPr lang="en-CA" sz="1200" b="1" u="none" strike="noStrike" dirty="0" smtClean="0">
                          <a:effectLst/>
                        </a:rPr>
                        <a:t>Research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          93 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 smtClean="0">
                          <a:effectLst/>
                        </a:rPr>
                        <a:t>TBD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8388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</a:rPr>
                        <a:t>Canadian </a:t>
                      </a:r>
                      <a:r>
                        <a:rPr lang="fr-FR" sz="1200" b="1" u="none" strike="noStrike" dirty="0" err="1">
                          <a:effectLst/>
                        </a:rPr>
                        <a:t>Environmental</a:t>
                      </a:r>
                      <a:r>
                        <a:rPr lang="fr-FR" sz="1200" b="1" u="none" strike="noStrike" dirty="0">
                          <a:effectLst/>
                        </a:rPr>
                        <a:t> Issues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          98 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 smtClean="0">
                          <a:effectLst/>
                        </a:rPr>
                        <a:t>TBD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65536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Digital </a:t>
                      </a:r>
                      <a:r>
                        <a:rPr lang="en-CA" sz="1200" b="1" u="none" strike="noStrike" dirty="0" smtClean="0">
                          <a:effectLst/>
                        </a:rPr>
                        <a:t>Economy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        159 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 smtClean="0">
                          <a:effectLst/>
                        </a:rPr>
                        <a:t>TBD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72090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Innovation, Leadership and </a:t>
                      </a:r>
                      <a:r>
                        <a:rPr lang="en-CA" sz="1200" b="1" u="none" strike="noStrike" dirty="0" smtClean="0">
                          <a:effectLst/>
                        </a:rPr>
                        <a:t>Prosperity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        183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 smtClean="0">
                          <a:effectLst/>
                        </a:rPr>
                        <a:t>TBD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26214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 err="1">
                          <a:effectLst/>
                        </a:rPr>
                        <a:t>Northern</a:t>
                      </a:r>
                      <a:r>
                        <a:rPr lang="fr-FR" sz="1200" b="1" u="none" strike="noStrike" dirty="0">
                          <a:effectLst/>
                        </a:rPr>
                        <a:t> </a:t>
                      </a:r>
                      <a:r>
                        <a:rPr lang="fr-FR" sz="1200" b="1" u="none" strike="noStrike" dirty="0" err="1" smtClean="0">
                          <a:effectLst/>
                        </a:rPr>
                        <a:t>Communities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            9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 smtClean="0">
                          <a:effectLst/>
                        </a:rPr>
                        <a:t>TBD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537399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No priority area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     1,257 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 smtClean="0">
                          <a:effectLst/>
                        </a:rPr>
                        <a:t> TBD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275253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u="none" strike="noStrike" dirty="0">
                          <a:effectLst/>
                        </a:rPr>
                        <a:t>TOTAL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u="none" strike="noStrike" dirty="0">
                          <a:effectLst/>
                        </a:rPr>
                        <a:t>    1,799 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u="none" strike="noStrike" dirty="0" smtClean="0">
                          <a:effectLst/>
                        </a:rPr>
                        <a:t>TBD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948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93F41DD-D9F7-4290-BE8B-9CAF061CA091}" type="slidenum">
              <a:rPr lang="en-US" smtClean="0">
                <a:solidFill>
                  <a:srgbClr val="9BB2CE"/>
                </a:solidFill>
              </a:rPr>
              <a:pPr eaLnBrk="1" hangingPunct="1"/>
              <a:t>33</a:t>
            </a:fld>
            <a:endParaRPr lang="en-US" smtClean="0">
              <a:solidFill>
                <a:srgbClr val="9BB2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4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mtClean="0"/>
              <a:t>Co-operative Funding Arrangements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600" b="1" u="sng" smtClean="0"/>
              <a:t>Sport Participation Research Initiative 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 smtClean="0"/>
              <a:t>funding for policy-relevant research related to Canadians’ participation in sport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 smtClean="0"/>
              <a:t>Final selection by Sport Canada from the applications that were placed in the “recommended but not funded” (4A) list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 smtClean="0"/>
              <a:t>interested applicants must select "Sport Participation Research Initiative" from the drop-down list on the Insight Grant application form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600" b="1" u="sng" smtClean="0"/>
              <a:t>Canada Foundation for Innovation (CFI) Infrastructure Funding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 smtClean="0"/>
              <a:t>infrastructure funding possible through CFI’s Leaders Opportunity Fund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 smtClean="0"/>
              <a:t>requests and enquiries should be directed to CFI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 smtClean="0"/>
              <a:t>interested applicants must select "Canada Foundation for Innovation Leaders Opportunity Fund" from the appropriate drop-down list on the Insight Grant application form </a:t>
            </a:r>
          </a:p>
          <a:p>
            <a:pPr>
              <a:lnSpc>
                <a:spcPct val="90000"/>
              </a:lnSpc>
            </a:pPr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27616900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mtClean="0"/>
              <a:t>Co-operative Funding (</a:t>
            </a:r>
            <a:r>
              <a:rPr lang="en-US" b="1" smtClean="0"/>
              <a:t>cont’d)</a:t>
            </a:r>
            <a:endParaRPr lang="en-CA" b="1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CA" b="1" u="sng" smtClean="0"/>
              <a:t>Kanishka Project</a:t>
            </a:r>
            <a:r>
              <a:rPr lang="en-CA" b="1" smtClean="0"/>
              <a:t> </a:t>
            </a:r>
            <a:r>
              <a:rPr lang="en-CA" smtClean="0">
                <a:solidFill>
                  <a:srgbClr val="FF0000"/>
                </a:solidFill>
                <a:latin typeface="Comic Sans MS" pitchFamily="66" charset="0"/>
              </a:rPr>
              <a:t>New!</a:t>
            </a:r>
            <a:endParaRPr lang="en-CA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mtClean="0"/>
              <a:t>Collaboration between SSHRC and Public Safety Canada </a:t>
            </a:r>
          </a:p>
          <a:p>
            <a:pPr>
              <a:buFont typeface="Arial" pitchFamily="34" charset="0"/>
              <a:buChar char="•"/>
            </a:pPr>
            <a:r>
              <a:rPr lang="en-CA" smtClean="0"/>
              <a:t>For research on pressing questions for Canada related to </a:t>
            </a:r>
            <a:r>
              <a:rPr lang="en-CA" u="sng" smtClean="0"/>
              <a:t>terrorism</a:t>
            </a:r>
            <a:r>
              <a:rPr lang="en-CA" smtClean="0"/>
              <a:t> and </a:t>
            </a:r>
            <a:r>
              <a:rPr lang="en-CA" u="sng" smtClean="0"/>
              <a:t>counter-terrorism</a:t>
            </a:r>
            <a:endParaRPr lang="en-CA" b="1" u="sng" smtClean="0"/>
          </a:p>
          <a:p>
            <a:pPr>
              <a:buFont typeface="Arial" pitchFamily="34" charset="0"/>
              <a:buChar char="•"/>
            </a:pPr>
            <a:r>
              <a:rPr lang="en-CA" smtClean="0"/>
              <a:t>Over the five-year life of the Kanishka project, up to $3.7M will be dedicated to the Insight Development and Insight Grants and to the Partnership Development and Partnership Grants funding opportunities  </a:t>
            </a:r>
          </a:p>
          <a:p>
            <a:endParaRPr lang="en-CA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A45429D-BFB7-41A3-B912-6264E9797855}" type="slidenum">
              <a:rPr lang="en-US" smtClean="0">
                <a:solidFill>
                  <a:srgbClr val="9BB2CE"/>
                </a:solidFill>
              </a:rPr>
              <a:pPr eaLnBrk="1" hangingPunct="1"/>
              <a:t>35</a:t>
            </a:fld>
            <a:endParaRPr lang="en-US" smtClean="0">
              <a:solidFill>
                <a:srgbClr val="9BB2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3512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Important Deadlines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rebuchet MS" pitchFamily="34" charset="0"/>
              <a:buNone/>
            </a:pPr>
            <a:r>
              <a:rPr lang="en-US" smtClean="0"/>
              <a:t>Internal university deadline – contact your research office!</a:t>
            </a:r>
          </a:p>
          <a:p>
            <a:pPr>
              <a:buFont typeface="Trebuchet MS" pitchFamily="34" charset="0"/>
              <a:buNone/>
            </a:pPr>
            <a:endParaRPr lang="en-US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Insight Grants NOI – August 15, 2012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Insight Grants full application- </a:t>
            </a:r>
            <a:r>
              <a:rPr lang="en-US" sz="1800" smtClean="0"/>
              <a:t>October 15, 2012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Insight Development Grants - </a:t>
            </a:r>
            <a:r>
              <a:rPr lang="en-US" sz="1800" smtClean="0"/>
              <a:t>February 1, 2013</a:t>
            </a:r>
          </a:p>
          <a:p>
            <a:pPr>
              <a:buFont typeface="Trebuchet MS" pitchFamily="34" charset="0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83077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80928"/>
            <a:ext cx="6154737" cy="652463"/>
          </a:xfrm>
        </p:spPr>
        <p:txBody>
          <a:bodyPr/>
          <a:lstStyle/>
          <a:p>
            <a:pPr algn="ctr"/>
            <a:r>
              <a:rPr lang="en-CA" sz="3200" dirty="0" smtClean="0"/>
              <a:t>New Area of Opportunity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C4C8-A4D0-40C8-AB0B-E832F340082F}" type="slidenum">
              <a:rPr lang="en-CA" smtClean="0"/>
              <a:pPr/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060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50"/>
          <p:cNvSpPr>
            <a:spLocks noGrp="1" noChangeArrowheads="1"/>
          </p:cNvSpPr>
          <p:nvPr>
            <p:ph type="title" idx="4294967295"/>
          </p:nvPr>
        </p:nvSpPr>
        <p:spPr>
          <a:xfrm>
            <a:off x="2363788" y="1446213"/>
            <a:ext cx="4602162" cy="373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CA" sz="2000" i="1" smtClean="0">
                <a:latin typeface="Calibri" pitchFamily="34" charset="0"/>
              </a:rPr>
              <a:t>Structure</a:t>
            </a:r>
            <a:endParaRPr lang="en-US" sz="2000" i="1" smtClean="0">
              <a:latin typeface="Calibri" pitchFamily="34" charset="0"/>
            </a:endParaRPr>
          </a:p>
        </p:txBody>
      </p:sp>
      <p:sp>
        <p:nvSpPr>
          <p:cNvPr id="25603" name="Rectangle 51"/>
          <p:cNvSpPr>
            <a:spLocks noChangeArrowheads="1"/>
          </p:cNvSpPr>
          <p:nvPr/>
        </p:nvSpPr>
        <p:spPr bwMode="auto">
          <a:xfrm>
            <a:off x="682625" y="4422775"/>
            <a:ext cx="1441450" cy="1676400"/>
          </a:xfrm>
          <a:prstGeom prst="rect">
            <a:avLst/>
          </a:prstGeom>
          <a:solidFill>
            <a:srgbClr val="CCFF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04" name="Rectangle 52"/>
          <p:cNvSpPr>
            <a:spLocks noChangeArrowheads="1"/>
          </p:cNvSpPr>
          <p:nvPr/>
        </p:nvSpPr>
        <p:spPr bwMode="auto">
          <a:xfrm>
            <a:off x="2127250" y="838200"/>
            <a:ext cx="2159000" cy="35861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25605" name="Rectangle 53"/>
          <p:cNvSpPr>
            <a:spLocks noChangeArrowheads="1"/>
          </p:cNvSpPr>
          <p:nvPr/>
        </p:nvSpPr>
        <p:spPr bwMode="auto">
          <a:xfrm>
            <a:off x="4283075" y="838200"/>
            <a:ext cx="2160588" cy="358616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06" name="Rectangle 54"/>
          <p:cNvSpPr>
            <a:spLocks noChangeArrowheads="1"/>
          </p:cNvSpPr>
          <p:nvPr/>
        </p:nvSpPr>
        <p:spPr bwMode="auto">
          <a:xfrm>
            <a:off x="6443663" y="838200"/>
            <a:ext cx="2160587" cy="35845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07" name="Line 55"/>
          <p:cNvSpPr>
            <a:spLocks noChangeShapeType="1"/>
          </p:cNvSpPr>
          <p:nvPr/>
        </p:nvSpPr>
        <p:spPr bwMode="auto">
          <a:xfrm>
            <a:off x="682625" y="2044700"/>
            <a:ext cx="79216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08" name="Rectangle 56"/>
          <p:cNvSpPr>
            <a:spLocks noChangeArrowheads="1"/>
          </p:cNvSpPr>
          <p:nvPr/>
        </p:nvSpPr>
        <p:spPr bwMode="auto">
          <a:xfrm>
            <a:off x="2124075" y="4424363"/>
            <a:ext cx="3240088" cy="1674812"/>
          </a:xfrm>
          <a:prstGeom prst="rect">
            <a:avLst/>
          </a:prstGeom>
          <a:gradFill rotWithShape="1">
            <a:gsLst>
              <a:gs pos="0">
                <a:srgbClr val="99CCFF">
                  <a:alpha val="75000"/>
                </a:srgbClr>
              </a:gs>
              <a:gs pos="100000">
                <a:srgbClr val="FFCC99">
                  <a:alpha val="25998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25609" name="Rectangle 57"/>
          <p:cNvSpPr>
            <a:spLocks noChangeArrowheads="1"/>
          </p:cNvSpPr>
          <p:nvPr/>
        </p:nvSpPr>
        <p:spPr bwMode="auto">
          <a:xfrm>
            <a:off x="5364163" y="4424363"/>
            <a:ext cx="3240087" cy="1674812"/>
          </a:xfrm>
          <a:prstGeom prst="rect">
            <a:avLst/>
          </a:prstGeom>
          <a:gradFill rotWithShape="1">
            <a:gsLst>
              <a:gs pos="0">
                <a:srgbClr val="FFCC99">
                  <a:alpha val="24001"/>
                </a:srgbClr>
              </a:gs>
              <a:gs pos="100000">
                <a:srgbClr val="FFFF99">
                  <a:alpha val="75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10" name="Text Box 58"/>
          <p:cNvSpPr txBox="1">
            <a:spLocks noChangeArrowheads="1"/>
          </p:cNvSpPr>
          <p:nvPr/>
        </p:nvSpPr>
        <p:spPr bwMode="auto">
          <a:xfrm>
            <a:off x="682625" y="2884488"/>
            <a:ext cx="1441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alibri" pitchFamily="34" charset="0"/>
              </a:rPr>
              <a:t>Individuals &amp; Teams</a:t>
            </a:r>
          </a:p>
        </p:txBody>
      </p:sp>
      <p:sp>
        <p:nvSpPr>
          <p:cNvPr id="25611" name="Text Box 59"/>
          <p:cNvSpPr txBox="1">
            <a:spLocks noChangeArrowheads="1"/>
          </p:cNvSpPr>
          <p:nvPr/>
        </p:nvSpPr>
        <p:spPr bwMode="auto">
          <a:xfrm>
            <a:off x="669925" y="4994275"/>
            <a:ext cx="1441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alibri" pitchFamily="34" charset="0"/>
              </a:rPr>
              <a:t>Partnerships</a:t>
            </a:r>
          </a:p>
        </p:txBody>
      </p:sp>
      <p:sp>
        <p:nvSpPr>
          <p:cNvPr id="25612" name="Text Box 60"/>
          <p:cNvSpPr txBox="1">
            <a:spLocks noChangeArrowheads="1"/>
          </p:cNvSpPr>
          <p:nvPr/>
        </p:nvSpPr>
        <p:spPr bwMode="auto">
          <a:xfrm>
            <a:off x="2124075" y="1293813"/>
            <a:ext cx="215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latin typeface="Calibri" pitchFamily="34" charset="0"/>
              </a:rPr>
              <a:t>Talent</a:t>
            </a:r>
          </a:p>
        </p:txBody>
      </p:sp>
      <p:sp>
        <p:nvSpPr>
          <p:cNvPr id="25613" name="Text Box 61"/>
          <p:cNvSpPr txBox="1">
            <a:spLocks noChangeArrowheads="1"/>
          </p:cNvSpPr>
          <p:nvPr/>
        </p:nvSpPr>
        <p:spPr bwMode="auto">
          <a:xfrm>
            <a:off x="4294188" y="1293813"/>
            <a:ext cx="2160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latin typeface="Calibri" pitchFamily="34" charset="0"/>
              </a:rPr>
              <a:t>Insight</a:t>
            </a:r>
          </a:p>
        </p:txBody>
      </p:sp>
      <p:sp>
        <p:nvSpPr>
          <p:cNvPr id="25614" name="Text Box 62"/>
          <p:cNvSpPr txBox="1">
            <a:spLocks noChangeArrowheads="1"/>
          </p:cNvSpPr>
          <p:nvPr/>
        </p:nvSpPr>
        <p:spPr bwMode="auto">
          <a:xfrm>
            <a:off x="6408738" y="1293813"/>
            <a:ext cx="215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latin typeface="Calibri" pitchFamily="34" charset="0"/>
              </a:rPr>
              <a:t>Connection</a:t>
            </a:r>
          </a:p>
        </p:txBody>
      </p:sp>
      <p:sp>
        <p:nvSpPr>
          <p:cNvPr id="25615" name="Line 63"/>
          <p:cNvSpPr>
            <a:spLocks noChangeShapeType="1"/>
          </p:cNvSpPr>
          <p:nvPr/>
        </p:nvSpPr>
        <p:spPr bwMode="auto">
          <a:xfrm>
            <a:off x="676275" y="838200"/>
            <a:ext cx="1447800" cy="1206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6" name="Text Box 64"/>
          <p:cNvSpPr txBox="1">
            <a:spLocks noChangeArrowheads="1"/>
          </p:cNvSpPr>
          <p:nvPr/>
        </p:nvSpPr>
        <p:spPr bwMode="auto">
          <a:xfrm>
            <a:off x="1182688" y="957263"/>
            <a:ext cx="893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Program</a:t>
            </a:r>
          </a:p>
        </p:txBody>
      </p:sp>
      <p:sp>
        <p:nvSpPr>
          <p:cNvPr id="25617" name="Text Box 65"/>
          <p:cNvSpPr txBox="1">
            <a:spLocks noChangeArrowheads="1"/>
          </p:cNvSpPr>
          <p:nvPr/>
        </p:nvSpPr>
        <p:spPr bwMode="auto">
          <a:xfrm>
            <a:off x="611188" y="1717675"/>
            <a:ext cx="1141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Mechanism</a:t>
            </a:r>
          </a:p>
        </p:txBody>
      </p:sp>
      <p:sp>
        <p:nvSpPr>
          <p:cNvPr id="25618" name="Line 66"/>
          <p:cNvSpPr>
            <a:spLocks noChangeShapeType="1"/>
          </p:cNvSpPr>
          <p:nvPr/>
        </p:nvSpPr>
        <p:spPr bwMode="auto">
          <a:xfrm>
            <a:off x="682625" y="4429125"/>
            <a:ext cx="792162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9" name="Rectangle 67"/>
          <p:cNvSpPr>
            <a:spLocks noChangeArrowheads="1"/>
          </p:cNvSpPr>
          <p:nvPr/>
        </p:nvSpPr>
        <p:spPr bwMode="auto">
          <a:xfrm>
            <a:off x="676275" y="838200"/>
            <a:ext cx="7921625" cy="526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20" name="Line 68"/>
          <p:cNvSpPr>
            <a:spLocks noChangeShapeType="1"/>
          </p:cNvSpPr>
          <p:nvPr/>
        </p:nvSpPr>
        <p:spPr bwMode="auto">
          <a:xfrm>
            <a:off x="2124075" y="838200"/>
            <a:ext cx="0" cy="526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21" name="Line 69"/>
          <p:cNvSpPr>
            <a:spLocks noChangeShapeType="1"/>
          </p:cNvSpPr>
          <p:nvPr/>
        </p:nvSpPr>
        <p:spPr bwMode="auto">
          <a:xfrm>
            <a:off x="4283075" y="838200"/>
            <a:ext cx="3175" cy="3586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22" name="Line 70"/>
          <p:cNvSpPr>
            <a:spLocks noChangeShapeType="1"/>
          </p:cNvSpPr>
          <p:nvPr/>
        </p:nvSpPr>
        <p:spPr bwMode="auto">
          <a:xfrm>
            <a:off x="6442075" y="838200"/>
            <a:ext cx="0" cy="3586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23" name="Text Box 71"/>
          <p:cNvSpPr txBox="1">
            <a:spLocks noChangeArrowheads="1"/>
          </p:cNvSpPr>
          <p:nvPr/>
        </p:nvSpPr>
        <p:spPr bwMode="auto">
          <a:xfrm>
            <a:off x="2124075" y="5121275"/>
            <a:ext cx="64801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alibri" pitchFamily="34" charset="0"/>
              </a:rPr>
              <a:t>Partnership Development Grants </a:t>
            </a:r>
            <a:r>
              <a:rPr lang="en-US" sz="1600" b="1">
                <a:latin typeface="Calibri" pitchFamily="34" charset="0"/>
              </a:rPr>
              <a:t>(Insight and Connection)</a:t>
            </a:r>
          </a:p>
          <a:p>
            <a:pPr algn="ctr" eaLnBrk="1" hangingPunct="1"/>
            <a:endParaRPr lang="en-US" sz="1600" b="1">
              <a:latin typeface="Calibri" pitchFamily="34" charset="0"/>
            </a:endParaRPr>
          </a:p>
          <a:p>
            <a:pPr algn="ctr" eaLnBrk="1" hangingPunct="1"/>
            <a:r>
              <a:rPr lang="en-US" sz="1600">
                <a:latin typeface="Calibri" pitchFamily="34" charset="0"/>
              </a:rPr>
              <a:t>Partnership Grants </a:t>
            </a:r>
            <a:r>
              <a:rPr lang="en-US" sz="1600" b="1">
                <a:latin typeface="Calibri" pitchFamily="34" charset="0"/>
              </a:rPr>
              <a:t>(Talent, Insight and Connection)</a:t>
            </a:r>
          </a:p>
        </p:txBody>
      </p:sp>
      <p:sp>
        <p:nvSpPr>
          <p:cNvPr id="25624" name="Text Box 72"/>
          <p:cNvSpPr txBox="1">
            <a:spLocks noChangeArrowheads="1"/>
          </p:cNvSpPr>
          <p:nvPr/>
        </p:nvSpPr>
        <p:spPr bwMode="auto">
          <a:xfrm>
            <a:off x="2124075" y="2114550"/>
            <a:ext cx="2159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Master’s  Scholarships (CGS)</a:t>
            </a:r>
          </a:p>
          <a:p>
            <a:pPr eaLnBrk="1" hangingPunct="1"/>
            <a:endParaRPr lang="en-US" sz="1600">
              <a:latin typeface="Calibri" pitchFamily="34" charset="0"/>
            </a:endParaRPr>
          </a:p>
          <a:p>
            <a:pPr eaLnBrk="1" hangingPunct="1"/>
            <a:r>
              <a:rPr lang="en-US" sz="1600">
                <a:latin typeface="Calibri" pitchFamily="34" charset="0"/>
              </a:rPr>
              <a:t>Doctoral Scholarships (SSHRC, CGS or Vanier)</a:t>
            </a:r>
          </a:p>
          <a:p>
            <a:pPr eaLnBrk="1" hangingPunct="1"/>
            <a:endParaRPr lang="en-US" sz="1600">
              <a:latin typeface="Calibri" pitchFamily="34" charset="0"/>
            </a:endParaRPr>
          </a:p>
          <a:p>
            <a:pPr eaLnBrk="1" hangingPunct="1"/>
            <a:r>
              <a:rPr lang="en-US" sz="1600">
                <a:latin typeface="Calibri" pitchFamily="34" charset="0"/>
              </a:rPr>
              <a:t>Postdoctoral Fellowships </a:t>
            </a:r>
          </a:p>
          <a:p>
            <a:pPr eaLnBrk="1" hangingPunct="1"/>
            <a:r>
              <a:rPr lang="en-US" sz="1600">
                <a:latin typeface="Calibri" pitchFamily="34" charset="0"/>
              </a:rPr>
              <a:t>(SSHRC or Banting)</a:t>
            </a:r>
          </a:p>
        </p:txBody>
      </p:sp>
      <p:sp>
        <p:nvSpPr>
          <p:cNvPr id="25625" name="Text Box 73"/>
          <p:cNvSpPr txBox="1">
            <a:spLocks noChangeArrowheads="1"/>
          </p:cNvSpPr>
          <p:nvPr/>
        </p:nvSpPr>
        <p:spPr bwMode="auto">
          <a:xfrm>
            <a:off x="4300538" y="2114550"/>
            <a:ext cx="2159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Insight Development Grants </a:t>
            </a:r>
          </a:p>
          <a:p>
            <a:pPr eaLnBrk="1" hangingPunct="1"/>
            <a:endParaRPr lang="en-US" sz="1600">
              <a:latin typeface="Calibri" pitchFamily="34" charset="0"/>
            </a:endParaRPr>
          </a:p>
          <a:p>
            <a:pPr eaLnBrk="1" hangingPunct="1"/>
            <a:r>
              <a:rPr lang="en-US" sz="1600">
                <a:latin typeface="Calibri" pitchFamily="34" charset="0"/>
              </a:rPr>
              <a:t>Insight Grants</a:t>
            </a:r>
          </a:p>
        </p:txBody>
      </p:sp>
      <p:sp>
        <p:nvSpPr>
          <p:cNvPr id="25626" name="Text Box 74"/>
          <p:cNvSpPr txBox="1">
            <a:spLocks noChangeArrowheads="1"/>
          </p:cNvSpPr>
          <p:nvPr/>
        </p:nvSpPr>
        <p:spPr bwMode="auto">
          <a:xfrm>
            <a:off x="6443663" y="2117725"/>
            <a:ext cx="2159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Calibri" pitchFamily="34" charset="0"/>
              </a:rPr>
              <a:t>Connection Grants</a:t>
            </a:r>
          </a:p>
          <a:p>
            <a:pPr eaLnBrk="1" hangingPunct="1"/>
            <a:endParaRPr lang="en-US" sz="1600" dirty="0">
              <a:latin typeface="Calibri" pitchFamily="34" charset="0"/>
            </a:endParaRPr>
          </a:p>
          <a:p>
            <a:pPr eaLnBrk="1" hangingPunct="1"/>
            <a:r>
              <a:rPr lang="en-US" sz="1600" dirty="0">
                <a:latin typeface="Calibri" pitchFamily="34" charset="0"/>
              </a:rPr>
              <a:t>Connection Grants for scholarly journals</a:t>
            </a:r>
          </a:p>
          <a:p>
            <a:pPr eaLnBrk="1" hangingPunct="1"/>
            <a:endParaRPr lang="en-US" sz="1600" dirty="0">
              <a:latin typeface="Calibri" pitchFamily="34" charset="0"/>
            </a:endParaRPr>
          </a:p>
          <a:p>
            <a:pPr eaLnBrk="1" hangingPunct="1"/>
            <a:r>
              <a:rPr lang="en-US" sz="1600" dirty="0">
                <a:latin typeface="Calibri" pitchFamily="34" charset="0"/>
              </a:rPr>
              <a:t>Tools*</a:t>
            </a:r>
          </a:p>
        </p:txBody>
      </p:sp>
      <p:sp>
        <p:nvSpPr>
          <p:cNvPr id="25627" name="AutoShape 75"/>
          <p:cNvSpPr>
            <a:spLocks noChangeArrowheads="1"/>
          </p:cNvSpPr>
          <p:nvPr/>
        </p:nvSpPr>
        <p:spPr bwMode="auto">
          <a:xfrm>
            <a:off x="4067175" y="1555750"/>
            <a:ext cx="431800" cy="209550"/>
          </a:xfrm>
          <a:prstGeom prst="leftRightArrow">
            <a:avLst>
              <a:gd name="adj1" fmla="val 50000"/>
              <a:gd name="adj2" fmla="val 4121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28" name="AutoShape 76"/>
          <p:cNvSpPr>
            <a:spLocks noChangeArrowheads="1"/>
          </p:cNvSpPr>
          <p:nvPr/>
        </p:nvSpPr>
        <p:spPr bwMode="auto">
          <a:xfrm>
            <a:off x="6227763" y="1555750"/>
            <a:ext cx="431800" cy="209550"/>
          </a:xfrm>
          <a:prstGeom prst="leftRightArrow">
            <a:avLst>
              <a:gd name="adj1" fmla="val 50000"/>
              <a:gd name="adj2" fmla="val 4121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29" name="AutoShape 77"/>
          <p:cNvSpPr>
            <a:spLocks noChangeArrowheads="1"/>
          </p:cNvSpPr>
          <p:nvPr/>
        </p:nvSpPr>
        <p:spPr bwMode="auto">
          <a:xfrm>
            <a:off x="5214938" y="4316413"/>
            <a:ext cx="215900" cy="419100"/>
          </a:xfrm>
          <a:prstGeom prst="upDownArrow">
            <a:avLst>
              <a:gd name="adj1" fmla="val 50000"/>
              <a:gd name="adj2" fmla="val 388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30" name="AutoShape 78"/>
          <p:cNvSpPr>
            <a:spLocks noChangeArrowheads="1"/>
          </p:cNvSpPr>
          <p:nvPr/>
        </p:nvSpPr>
        <p:spPr bwMode="auto">
          <a:xfrm>
            <a:off x="7380288" y="4343400"/>
            <a:ext cx="215900" cy="419100"/>
          </a:xfrm>
          <a:prstGeom prst="upDownArrow">
            <a:avLst>
              <a:gd name="adj1" fmla="val 50000"/>
              <a:gd name="adj2" fmla="val 388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31" name="AutoShape 80"/>
          <p:cNvSpPr>
            <a:spLocks noChangeArrowheads="1"/>
          </p:cNvSpPr>
          <p:nvPr/>
        </p:nvSpPr>
        <p:spPr bwMode="auto">
          <a:xfrm>
            <a:off x="3098800" y="4343400"/>
            <a:ext cx="215900" cy="419100"/>
          </a:xfrm>
          <a:prstGeom prst="upDownArrow">
            <a:avLst>
              <a:gd name="adj1" fmla="val 50000"/>
              <a:gd name="adj2" fmla="val 388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32" name="TextBox 1"/>
          <p:cNvSpPr txBox="1">
            <a:spLocks noChangeArrowheads="1"/>
          </p:cNvSpPr>
          <p:nvPr/>
        </p:nvSpPr>
        <p:spPr bwMode="auto">
          <a:xfrm>
            <a:off x="838200" y="6248400"/>
            <a:ext cx="267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A"/>
              <a:t>* </a:t>
            </a:r>
            <a:r>
              <a:rPr lang="fr-CA" i="1"/>
              <a:t>Details to be confirmed</a:t>
            </a:r>
            <a:endParaRPr lang="en-CA" i="1"/>
          </a:p>
        </p:txBody>
      </p:sp>
      <p:sp>
        <p:nvSpPr>
          <p:cNvPr id="33" name="Oval 32"/>
          <p:cNvSpPr/>
          <p:nvPr/>
        </p:nvSpPr>
        <p:spPr>
          <a:xfrm>
            <a:off x="6275001" y="2028826"/>
            <a:ext cx="1983696" cy="5619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5"/>
          <p:cNvSpPr txBox="1">
            <a:spLocks noChangeArrowheads="1"/>
          </p:cNvSpPr>
          <p:nvPr/>
        </p:nvSpPr>
        <p:spPr bwMode="auto">
          <a:xfrm>
            <a:off x="6516697" y="3855452"/>
            <a:ext cx="2175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Launched </a:t>
            </a:r>
            <a:r>
              <a:rPr lang="en-CA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in April 2012</a:t>
            </a:r>
            <a:endParaRPr lang="en-CA" sz="16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5" name="Curved Connector 34"/>
          <p:cNvCxnSpPr>
            <a:stCxn id="34" idx="3"/>
            <a:endCxn id="33" idx="6"/>
          </p:cNvCxnSpPr>
          <p:nvPr/>
        </p:nvCxnSpPr>
        <p:spPr>
          <a:xfrm flipH="1" flipV="1">
            <a:off x="8258697" y="2309814"/>
            <a:ext cx="433596" cy="1714915"/>
          </a:xfrm>
          <a:prstGeom prst="curvedConnector3">
            <a:avLst>
              <a:gd name="adj1" fmla="val -52722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2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Connection Grants: Key Features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CA" sz="1800" b="1" dirty="0" smtClean="0">
                <a:latin typeface="Calibri" pitchFamily="34" charset="0"/>
                <a:cs typeface="Calibri" pitchFamily="34" charset="0"/>
              </a:rPr>
              <a:t>Support for: </a:t>
            </a:r>
            <a:r>
              <a:rPr lang="en-CA" sz="1800" dirty="0">
                <a:latin typeface="Calibri" pitchFamily="34" charset="0"/>
                <a:cs typeface="Calibri" pitchFamily="34" charset="0"/>
              </a:rPr>
              <a:t>E</a:t>
            </a:r>
            <a:r>
              <a:rPr lang="en-CA" sz="1800" dirty="0" smtClean="0">
                <a:latin typeface="Calibri" pitchFamily="34" charset="0"/>
                <a:cs typeface="Calibri" pitchFamily="34" charset="0"/>
              </a:rPr>
              <a:t>vents </a:t>
            </a:r>
            <a:r>
              <a:rPr lang="en-CA" sz="1800" dirty="0">
                <a:latin typeface="Calibri" pitchFamily="34" charset="0"/>
                <a:cs typeface="Calibri" pitchFamily="34" charset="0"/>
              </a:rPr>
              <a:t>(e.g., workshops, colloquiums, conferences, forums, summer institutes) and outreach activities.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CA" sz="1800" b="1" dirty="0" smtClean="0">
                <a:latin typeface="Calibri" pitchFamily="34" charset="0"/>
                <a:cs typeface="Calibri" pitchFamily="34" charset="0"/>
              </a:rPr>
              <a:t>Applicant: </a:t>
            </a:r>
            <a:r>
              <a:rPr lang="en-CA" sz="1800" dirty="0" smtClean="0">
                <a:latin typeface="Calibri" pitchFamily="34" charset="0"/>
                <a:cs typeface="Calibri" pitchFamily="34" charset="0"/>
              </a:rPr>
              <a:t>Principal investigator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CA" sz="1800" b="1" dirty="0" smtClean="0">
                <a:latin typeface="Calibri" pitchFamily="34" charset="0"/>
                <a:cs typeface="Calibri" pitchFamily="34" charset="0"/>
              </a:rPr>
              <a:t>Duration: </a:t>
            </a:r>
            <a:r>
              <a:rPr lang="en-CA" sz="1800" dirty="0" smtClean="0">
                <a:latin typeface="Calibri" pitchFamily="34" charset="0"/>
                <a:cs typeface="Calibri" pitchFamily="34" charset="0"/>
              </a:rPr>
              <a:t>1 year (no automatic extension)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CA" sz="1800" b="1" dirty="0" smtClean="0">
                <a:latin typeface="Calibri" pitchFamily="34" charset="0"/>
                <a:cs typeface="Calibri" pitchFamily="34" charset="0"/>
              </a:rPr>
              <a:t>Value: </a:t>
            </a:r>
            <a:r>
              <a:rPr lang="en-CA" sz="1800" dirty="0" smtClean="0">
                <a:latin typeface="Calibri" pitchFamily="34" charset="0"/>
                <a:cs typeface="Calibri" pitchFamily="34" charset="0"/>
              </a:rPr>
              <a:t>$7,000 to $50,000, with higher amounts considered on an exceptional basis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CA" sz="1800" b="1" dirty="0" smtClean="0">
                <a:latin typeface="Calibri" pitchFamily="34" charset="0"/>
                <a:cs typeface="Calibri" pitchFamily="34" charset="0"/>
              </a:rPr>
              <a:t>Application process: </a:t>
            </a:r>
            <a:r>
              <a:rPr lang="en-CA" sz="1800" dirty="0" smtClean="0">
                <a:latin typeface="Calibri" pitchFamily="34" charset="0"/>
                <a:cs typeface="Calibri" pitchFamily="34" charset="0"/>
              </a:rPr>
              <a:t>One-stage application (continuous intake from April 2012, with results announced normally within eight weeks from the date that SSHRC confirms receipt of the application)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32138" y="6381750"/>
            <a:ext cx="2895600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1C119412-DFDF-4F2D-8B14-C851994BF30D}" type="slidenum">
              <a:rPr lang="en-US" smtClean="0">
                <a:solidFill>
                  <a:srgbClr val="9BB2CE"/>
                </a:solidFill>
              </a:rPr>
              <a:pPr algn="ctr" eaLnBrk="1" hangingPunct="1"/>
              <a:t>39</a:t>
            </a:fld>
            <a:endParaRPr lang="en-US" smtClean="0">
              <a:solidFill>
                <a:srgbClr val="9BB2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Academic-Industry Partnerships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CA" dirty="0">
                <a:latin typeface="Calibri" pitchFamily="34" charset="0"/>
                <a:cs typeface="Calibri" pitchFamily="34" charset="0"/>
              </a:rPr>
              <a:t>Economic Action Plan in the 2012 Federal budget proposed $7 million per year to SSHRC for its industry-academic partnership initiatives to commence in 2012-13.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Funding </a:t>
            </a:r>
            <a:r>
              <a:rPr lang="en-CA" dirty="0">
                <a:latin typeface="Calibri" pitchFamily="34" charset="0"/>
                <a:cs typeface="Calibri" pitchFamily="34" charset="0"/>
              </a:rPr>
              <a:t>in this area supports a wide range of partnerships, including industry-academic partnership initiatives. Such initiatives involve coordinated efforts between private sector and research-based organizations.  For the purpose of Formal Partnerships, Industry refers to private sector organizations, or groups of private sector organizations connected by a common interest</a:t>
            </a:r>
            <a:r>
              <a:rPr lang="en-CA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dirty="0" smtClean="0">
                <a:latin typeface="Calibri" pitchFamily="34" charset="0"/>
                <a:cs typeface="Calibri" pitchFamily="34" charset="0"/>
              </a:rPr>
              <a:t>For more information on partnering with Canadian and international businesses, please visit: </a:t>
            </a:r>
            <a:r>
              <a:rPr lang="en-CA" dirty="0" smtClean="0">
                <a:latin typeface="Calibri" pitchFamily="34" charset="0"/>
                <a:cs typeface="Calibri" pitchFamily="34" charset="0"/>
                <a:hlinkClick r:id="rId3"/>
              </a:rPr>
              <a:t>http</a:t>
            </a:r>
            <a:r>
              <a:rPr lang="en-CA" dirty="0">
                <a:latin typeface="Calibri" pitchFamily="34" charset="0"/>
                <a:cs typeface="Calibri" pitchFamily="34" charset="0"/>
                <a:hlinkClick r:id="rId3"/>
              </a:rPr>
              <a:t>://</a:t>
            </a:r>
            <a:r>
              <a:rPr lang="en-CA" dirty="0" smtClean="0">
                <a:latin typeface="Calibri" pitchFamily="34" charset="0"/>
                <a:cs typeface="Calibri" pitchFamily="34" charset="0"/>
                <a:hlinkClick r:id="rId3"/>
              </a:rPr>
              <a:t>www.sshrc-crsh.gc.ca/about-au_sujet/partnerships-partenariats/success-reussite-eng.aspx</a:t>
            </a:r>
            <a:r>
              <a:rPr lang="en-CA" dirty="0" smtClean="0">
                <a:latin typeface="Calibri" pitchFamily="34" charset="0"/>
                <a:cs typeface="Calibri" pitchFamily="34" charset="0"/>
              </a:rPr>
              <a:t> </a:t>
            </a:r>
            <a:endParaRPr lang="en-CA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CA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C4C8-A4D0-40C8-AB0B-E832F340082F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60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03350" y="1412875"/>
            <a:ext cx="6299200" cy="652463"/>
          </a:xfrm>
        </p:spPr>
        <p:txBody>
          <a:bodyPr/>
          <a:lstStyle/>
          <a:p>
            <a:r>
              <a:rPr lang="en-CA" smtClean="0"/>
              <a:t>Connection Grants: Participants &amp; Organizations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CA" sz="1800" smtClean="0"/>
              <a:t>Three categories of individual participants: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CA" sz="1600" smtClean="0"/>
              <a:t>Co-applicants (optional)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CA" sz="1600" smtClean="0"/>
              <a:t>Collaborators (optional)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CA" sz="1600" smtClean="0"/>
              <a:t>Event presenters, if applicable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CA" sz="1800" smtClean="0"/>
              <a:t>Two categories of organizations: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CA" sz="1600" smtClean="0"/>
              <a:t>Administering organization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CA" sz="1600" smtClean="0"/>
              <a:t>Sponsoring organizations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32138" y="6381750"/>
            <a:ext cx="2895600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13724631-3515-44D3-B4D6-F19618EE7FAB}" type="slidenum">
              <a:rPr lang="en-US" smtClean="0">
                <a:solidFill>
                  <a:srgbClr val="9BB2CE"/>
                </a:solidFill>
              </a:rPr>
              <a:pPr algn="ctr" eaLnBrk="1" hangingPunct="1"/>
              <a:t>40</a:t>
            </a:fld>
            <a:endParaRPr lang="en-US" smtClean="0">
              <a:solidFill>
                <a:srgbClr val="9BB2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Important Dates and Contact Information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C4C8-A4D0-40C8-AB0B-E832F340082F}" type="slidenum">
              <a:rPr lang="en-CA" smtClean="0"/>
              <a:pPr/>
              <a:t>41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993431"/>
              </p:ext>
            </p:extLst>
          </p:nvPr>
        </p:nvGraphicFramePr>
        <p:xfrm>
          <a:off x="683568" y="2132856"/>
          <a:ext cx="7848873" cy="4104458"/>
        </p:xfrm>
        <a:graphic>
          <a:graphicData uri="http://schemas.openxmlformats.org/drawingml/2006/table">
            <a:tbl>
              <a:tblPr firstRow="1" firstCol="1" bandRow="1"/>
              <a:tblGrid>
                <a:gridCol w="2133675"/>
                <a:gridCol w="1600256"/>
                <a:gridCol w="2530765"/>
                <a:gridCol w="1584177"/>
              </a:tblGrid>
              <a:tr h="373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Funding Opportunity</a:t>
                      </a:r>
                      <a:endParaRPr lang="en-CA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Next Deadline</a:t>
                      </a:r>
                      <a:endParaRPr lang="en-CA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Email</a:t>
                      </a:r>
                      <a:endParaRPr lang="en-CA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Phone</a:t>
                      </a:r>
                      <a:endParaRPr lang="en-CA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Insight Grants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October 15, </a:t>
                      </a:r>
                      <a:r>
                        <a:rPr lang="en-CA" sz="120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(NOI due August 15)</a:t>
                      </a:r>
                      <a:endParaRPr lang="en-CA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u="sng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insightgrants@sshrc-crsh.gc.ca</a:t>
                      </a:r>
                      <a:endParaRPr lang="en-CA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613-947-9659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7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Partnership Development Grants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November 30, 2012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u="sng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4"/>
                        </a:rPr>
                        <a:t>partnershipgrants@sshrc-crsh.gc.ca</a:t>
                      </a:r>
                      <a:endParaRPr lang="en-CA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613-943-1007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Insight Development Grants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February 1, 2013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u="sng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5"/>
                        </a:rPr>
                        <a:t>insightdevelopment@sshrc-crsh.gc.ca</a:t>
                      </a:r>
                      <a:endParaRPr lang="en-CA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613-947-9659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7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Partnership Grants (LOI)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February 15, 2013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u="sng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4"/>
                        </a:rPr>
                        <a:t>partnershipgrants@sshrc-crsh.gc.ca</a:t>
                      </a:r>
                      <a:endParaRPr lang="en-CA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613-943-1007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Connection Grants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Continuous Intake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u="sng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6"/>
                        </a:rPr>
                        <a:t>connection@sshrc-crsh.gc.ca</a:t>
                      </a:r>
                      <a:endParaRPr lang="en-CA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613-943-1007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79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50"/>
          <p:cNvSpPr>
            <a:spLocks noGrp="1" noChangeArrowheads="1"/>
          </p:cNvSpPr>
          <p:nvPr>
            <p:ph type="title" idx="4294967295"/>
          </p:nvPr>
        </p:nvSpPr>
        <p:spPr>
          <a:xfrm>
            <a:off x="2363788" y="1446213"/>
            <a:ext cx="4602162" cy="373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CA" sz="2000" i="1" smtClean="0">
                <a:latin typeface="Calibri" pitchFamily="34" charset="0"/>
              </a:rPr>
              <a:t>Structure</a:t>
            </a:r>
            <a:endParaRPr lang="en-US" sz="2000" i="1" smtClean="0">
              <a:latin typeface="Calibri" pitchFamily="34" charset="0"/>
            </a:endParaRPr>
          </a:p>
        </p:txBody>
      </p:sp>
      <p:sp>
        <p:nvSpPr>
          <p:cNvPr id="25603" name="Rectangle 51"/>
          <p:cNvSpPr>
            <a:spLocks noChangeArrowheads="1"/>
          </p:cNvSpPr>
          <p:nvPr/>
        </p:nvSpPr>
        <p:spPr bwMode="auto">
          <a:xfrm>
            <a:off x="682625" y="4422775"/>
            <a:ext cx="1441450" cy="1676400"/>
          </a:xfrm>
          <a:prstGeom prst="rect">
            <a:avLst/>
          </a:prstGeom>
          <a:solidFill>
            <a:srgbClr val="CCFF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04" name="Rectangle 52"/>
          <p:cNvSpPr>
            <a:spLocks noChangeArrowheads="1"/>
          </p:cNvSpPr>
          <p:nvPr/>
        </p:nvSpPr>
        <p:spPr bwMode="auto">
          <a:xfrm>
            <a:off x="2127250" y="838200"/>
            <a:ext cx="2159000" cy="35861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25605" name="Rectangle 53"/>
          <p:cNvSpPr>
            <a:spLocks noChangeArrowheads="1"/>
          </p:cNvSpPr>
          <p:nvPr/>
        </p:nvSpPr>
        <p:spPr bwMode="auto">
          <a:xfrm>
            <a:off x="4283075" y="838200"/>
            <a:ext cx="2160588" cy="358616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06" name="Rectangle 54"/>
          <p:cNvSpPr>
            <a:spLocks noChangeArrowheads="1"/>
          </p:cNvSpPr>
          <p:nvPr/>
        </p:nvSpPr>
        <p:spPr bwMode="auto">
          <a:xfrm>
            <a:off x="6443663" y="838200"/>
            <a:ext cx="2160587" cy="35845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07" name="Line 55"/>
          <p:cNvSpPr>
            <a:spLocks noChangeShapeType="1"/>
          </p:cNvSpPr>
          <p:nvPr/>
        </p:nvSpPr>
        <p:spPr bwMode="auto">
          <a:xfrm>
            <a:off x="682625" y="2044700"/>
            <a:ext cx="79216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08" name="Rectangle 56"/>
          <p:cNvSpPr>
            <a:spLocks noChangeArrowheads="1"/>
          </p:cNvSpPr>
          <p:nvPr/>
        </p:nvSpPr>
        <p:spPr bwMode="auto">
          <a:xfrm>
            <a:off x="2124075" y="4424363"/>
            <a:ext cx="3240088" cy="1674812"/>
          </a:xfrm>
          <a:prstGeom prst="rect">
            <a:avLst/>
          </a:prstGeom>
          <a:gradFill rotWithShape="1">
            <a:gsLst>
              <a:gs pos="0">
                <a:srgbClr val="99CCFF">
                  <a:alpha val="75000"/>
                </a:srgbClr>
              </a:gs>
              <a:gs pos="100000">
                <a:srgbClr val="FFCC99">
                  <a:alpha val="25998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25609" name="Rectangle 57"/>
          <p:cNvSpPr>
            <a:spLocks noChangeArrowheads="1"/>
          </p:cNvSpPr>
          <p:nvPr/>
        </p:nvSpPr>
        <p:spPr bwMode="auto">
          <a:xfrm>
            <a:off x="5364163" y="4424363"/>
            <a:ext cx="3240087" cy="1674812"/>
          </a:xfrm>
          <a:prstGeom prst="rect">
            <a:avLst/>
          </a:prstGeom>
          <a:gradFill rotWithShape="1">
            <a:gsLst>
              <a:gs pos="0">
                <a:srgbClr val="FFCC99">
                  <a:alpha val="24001"/>
                </a:srgbClr>
              </a:gs>
              <a:gs pos="100000">
                <a:srgbClr val="FFFF99">
                  <a:alpha val="75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10" name="Text Box 58"/>
          <p:cNvSpPr txBox="1">
            <a:spLocks noChangeArrowheads="1"/>
          </p:cNvSpPr>
          <p:nvPr/>
        </p:nvSpPr>
        <p:spPr bwMode="auto">
          <a:xfrm>
            <a:off x="682625" y="2884488"/>
            <a:ext cx="1441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alibri" pitchFamily="34" charset="0"/>
              </a:rPr>
              <a:t>Individuals &amp; Teams</a:t>
            </a:r>
          </a:p>
        </p:txBody>
      </p:sp>
      <p:sp>
        <p:nvSpPr>
          <p:cNvPr id="25611" name="Text Box 59"/>
          <p:cNvSpPr txBox="1">
            <a:spLocks noChangeArrowheads="1"/>
          </p:cNvSpPr>
          <p:nvPr/>
        </p:nvSpPr>
        <p:spPr bwMode="auto">
          <a:xfrm>
            <a:off x="669925" y="4994275"/>
            <a:ext cx="1441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alibri" pitchFamily="34" charset="0"/>
              </a:rPr>
              <a:t>Partnerships</a:t>
            </a:r>
          </a:p>
        </p:txBody>
      </p:sp>
      <p:sp>
        <p:nvSpPr>
          <p:cNvPr id="25612" name="Text Box 60"/>
          <p:cNvSpPr txBox="1">
            <a:spLocks noChangeArrowheads="1"/>
          </p:cNvSpPr>
          <p:nvPr/>
        </p:nvSpPr>
        <p:spPr bwMode="auto">
          <a:xfrm>
            <a:off x="2124075" y="1293813"/>
            <a:ext cx="215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latin typeface="Calibri" pitchFamily="34" charset="0"/>
              </a:rPr>
              <a:t>Talent</a:t>
            </a:r>
          </a:p>
        </p:txBody>
      </p:sp>
      <p:sp>
        <p:nvSpPr>
          <p:cNvPr id="25613" name="Text Box 61"/>
          <p:cNvSpPr txBox="1">
            <a:spLocks noChangeArrowheads="1"/>
          </p:cNvSpPr>
          <p:nvPr/>
        </p:nvSpPr>
        <p:spPr bwMode="auto">
          <a:xfrm>
            <a:off x="4294188" y="1293813"/>
            <a:ext cx="2160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latin typeface="Calibri" pitchFamily="34" charset="0"/>
              </a:rPr>
              <a:t>Insight</a:t>
            </a:r>
          </a:p>
        </p:txBody>
      </p:sp>
      <p:sp>
        <p:nvSpPr>
          <p:cNvPr id="25614" name="Text Box 62"/>
          <p:cNvSpPr txBox="1">
            <a:spLocks noChangeArrowheads="1"/>
          </p:cNvSpPr>
          <p:nvPr/>
        </p:nvSpPr>
        <p:spPr bwMode="auto">
          <a:xfrm>
            <a:off x="6408738" y="1293813"/>
            <a:ext cx="215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latin typeface="Calibri" pitchFamily="34" charset="0"/>
              </a:rPr>
              <a:t>Connection</a:t>
            </a:r>
          </a:p>
        </p:txBody>
      </p:sp>
      <p:sp>
        <p:nvSpPr>
          <p:cNvPr id="25615" name="Line 63"/>
          <p:cNvSpPr>
            <a:spLocks noChangeShapeType="1"/>
          </p:cNvSpPr>
          <p:nvPr/>
        </p:nvSpPr>
        <p:spPr bwMode="auto">
          <a:xfrm>
            <a:off x="676275" y="838200"/>
            <a:ext cx="1447800" cy="1206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6" name="Text Box 64"/>
          <p:cNvSpPr txBox="1">
            <a:spLocks noChangeArrowheads="1"/>
          </p:cNvSpPr>
          <p:nvPr/>
        </p:nvSpPr>
        <p:spPr bwMode="auto">
          <a:xfrm>
            <a:off x="1182688" y="957263"/>
            <a:ext cx="893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Program</a:t>
            </a:r>
          </a:p>
        </p:txBody>
      </p:sp>
      <p:sp>
        <p:nvSpPr>
          <p:cNvPr id="25617" name="Text Box 65"/>
          <p:cNvSpPr txBox="1">
            <a:spLocks noChangeArrowheads="1"/>
          </p:cNvSpPr>
          <p:nvPr/>
        </p:nvSpPr>
        <p:spPr bwMode="auto">
          <a:xfrm>
            <a:off x="611188" y="1717675"/>
            <a:ext cx="1141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Mechanism</a:t>
            </a:r>
          </a:p>
        </p:txBody>
      </p:sp>
      <p:sp>
        <p:nvSpPr>
          <p:cNvPr id="25618" name="Line 66"/>
          <p:cNvSpPr>
            <a:spLocks noChangeShapeType="1"/>
          </p:cNvSpPr>
          <p:nvPr/>
        </p:nvSpPr>
        <p:spPr bwMode="auto">
          <a:xfrm>
            <a:off x="682625" y="4429125"/>
            <a:ext cx="792162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9" name="Rectangle 67"/>
          <p:cNvSpPr>
            <a:spLocks noChangeArrowheads="1"/>
          </p:cNvSpPr>
          <p:nvPr/>
        </p:nvSpPr>
        <p:spPr bwMode="auto">
          <a:xfrm>
            <a:off x="676275" y="838200"/>
            <a:ext cx="7921625" cy="526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20" name="Line 68"/>
          <p:cNvSpPr>
            <a:spLocks noChangeShapeType="1"/>
          </p:cNvSpPr>
          <p:nvPr/>
        </p:nvSpPr>
        <p:spPr bwMode="auto">
          <a:xfrm>
            <a:off x="2124075" y="838200"/>
            <a:ext cx="0" cy="526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21" name="Line 69"/>
          <p:cNvSpPr>
            <a:spLocks noChangeShapeType="1"/>
          </p:cNvSpPr>
          <p:nvPr/>
        </p:nvSpPr>
        <p:spPr bwMode="auto">
          <a:xfrm>
            <a:off x="4283075" y="838200"/>
            <a:ext cx="3175" cy="3586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22" name="Line 70"/>
          <p:cNvSpPr>
            <a:spLocks noChangeShapeType="1"/>
          </p:cNvSpPr>
          <p:nvPr/>
        </p:nvSpPr>
        <p:spPr bwMode="auto">
          <a:xfrm>
            <a:off x="6442075" y="838200"/>
            <a:ext cx="0" cy="3586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23" name="Text Box 71"/>
          <p:cNvSpPr txBox="1">
            <a:spLocks noChangeArrowheads="1"/>
          </p:cNvSpPr>
          <p:nvPr/>
        </p:nvSpPr>
        <p:spPr bwMode="auto">
          <a:xfrm>
            <a:off x="2124075" y="5121275"/>
            <a:ext cx="64801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alibri" pitchFamily="34" charset="0"/>
              </a:rPr>
              <a:t>Partnership Development Grants </a:t>
            </a:r>
            <a:r>
              <a:rPr lang="en-US" sz="1600" b="1">
                <a:latin typeface="Calibri" pitchFamily="34" charset="0"/>
              </a:rPr>
              <a:t>(Insight and Connection)</a:t>
            </a:r>
          </a:p>
          <a:p>
            <a:pPr algn="ctr" eaLnBrk="1" hangingPunct="1"/>
            <a:endParaRPr lang="en-US" sz="1600" b="1">
              <a:latin typeface="Calibri" pitchFamily="34" charset="0"/>
            </a:endParaRPr>
          </a:p>
          <a:p>
            <a:pPr algn="ctr" eaLnBrk="1" hangingPunct="1"/>
            <a:r>
              <a:rPr lang="en-US" sz="1600">
                <a:latin typeface="Calibri" pitchFamily="34" charset="0"/>
              </a:rPr>
              <a:t>Partnership Grants </a:t>
            </a:r>
            <a:r>
              <a:rPr lang="en-US" sz="1600" b="1">
                <a:latin typeface="Calibri" pitchFamily="34" charset="0"/>
              </a:rPr>
              <a:t>(Talent, Insight and Connection)</a:t>
            </a:r>
          </a:p>
        </p:txBody>
      </p:sp>
      <p:sp>
        <p:nvSpPr>
          <p:cNvPr id="25624" name="Text Box 72"/>
          <p:cNvSpPr txBox="1">
            <a:spLocks noChangeArrowheads="1"/>
          </p:cNvSpPr>
          <p:nvPr/>
        </p:nvSpPr>
        <p:spPr bwMode="auto">
          <a:xfrm>
            <a:off x="2124075" y="2114550"/>
            <a:ext cx="2159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Master’s  Scholarships (CGS)</a:t>
            </a:r>
          </a:p>
          <a:p>
            <a:pPr eaLnBrk="1" hangingPunct="1"/>
            <a:endParaRPr lang="en-US" sz="1600">
              <a:latin typeface="Calibri" pitchFamily="34" charset="0"/>
            </a:endParaRPr>
          </a:p>
          <a:p>
            <a:pPr eaLnBrk="1" hangingPunct="1"/>
            <a:r>
              <a:rPr lang="en-US" sz="1600">
                <a:latin typeface="Calibri" pitchFamily="34" charset="0"/>
              </a:rPr>
              <a:t>Doctoral Scholarships (SSHRC, CGS or Vanier)</a:t>
            </a:r>
          </a:p>
          <a:p>
            <a:pPr eaLnBrk="1" hangingPunct="1"/>
            <a:endParaRPr lang="en-US" sz="1600">
              <a:latin typeface="Calibri" pitchFamily="34" charset="0"/>
            </a:endParaRPr>
          </a:p>
          <a:p>
            <a:pPr eaLnBrk="1" hangingPunct="1"/>
            <a:r>
              <a:rPr lang="en-US" sz="1600">
                <a:latin typeface="Calibri" pitchFamily="34" charset="0"/>
              </a:rPr>
              <a:t>Postdoctoral Fellowships </a:t>
            </a:r>
          </a:p>
          <a:p>
            <a:pPr eaLnBrk="1" hangingPunct="1"/>
            <a:r>
              <a:rPr lang="en-US" sz="1600">
                <a:latin typeface="Calibri" pitchFamily="34" charset="0"/>
              </a:rPr>
              <a:t>(SSHRC or Banting)</a:t>
            </a:r>
          </a:p>
        </p:txBody>
      </p:sp>
      <p:sp>
        <p:nvSpPr>
          <p:cNvPr id="25625" name="Text Box 73"/>
          <p:cNvSpPr txBox="1">
            <a:spLocks noChangeArrowheads="1"/>
          </p:cNvSpPr>
          <p:nvPr/>
        </p:nvSpPr>
        <p:spPr bwMode="auto">
          <a:xfrm>
            <a:off x="4300538" y="2114550"/>
            <a:ext cx="2159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Insight Development Grants </a:t>
            </a:r>
          </a:p>
          <a:p>
            <a:pPr eaLnBrk="1" hangingPunct="1"/>
            <a:endParaRPr lang="en-US" sz="1600">
              <a:latin typeface="Calibri" pitchFamily="34" charset="0"/>
            </a:endParaRPr>
          </a:p>
          <a:p>
            <a:pPr eaLnBrk="1" hangingPunct="1"/>
            <a:r>
              <a:rPr lang="en-US" sz="1600">
                <a:latin typeface="Calibri" pitchFamily="34" charset="0"/>
              </a:rPr>
              <a:t>Insight Grants</a:t>
            </a:r>
          </a:p>
        </p:txBody>
      </p:sp>
      <p:sp>
        <p:nvSpPr>
          <p:cNvPr id="25626" name="Text Box 74"/>
          <p:cNvSpPr txBox="1">
            <a:spLocks noChangeArrowheads="1"/>
          </p:cNvSpPr>
          <p:nvPr/>
        </p:nvSpPr>
        <p:spPr bwMode="auto">
          <a:xfrm>
            <a:off x="6443663" y="2117725"/>
            <a:ext cx="2159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Connection Grants</a:t>
            </a:r>
          </a:p>
          <a:p>
            <a:pPr eaLnBrk="1" hangingPunct="1"/>
            <a:endParaRPr lang="en-US" sz="1600">
              <a:latin typeface="Calibri" pitchFamily="34" charset="0"/>
            </a:endParaRPr>
          </a:p>
          <a:p>
            <a:pPr eaLnBrk="1" hangingPunct="1"/>
            <a:r>
              <a:rPr lang="en-US" sz="1600">
                <a:latin typeface="Calibri" pitchFamily="34" charset="0"/>
              </a:rPr>
              <a:t>Connection Grants for scholarly journals</a:t>
            </a:r>
          </a:p>
          <a:p>
            <a:pPr eaLnBrk="1" hangingPunct="1"/>
            <a:endParaRPr lang="en-US" sz="1600">
              <a:latin typeface="Calibri" pitchFamily="34" charset="0"/>
            </a:endParaRPr>
          </a:p>
          <a:p>
            <a:pPr eaLnBrk="1" hangingPunct="1"/>
            <a:r>
              <a:rPr lang="en-US" sz="1600">
                <a:latin typeface="Calibri" pitchFamily="34" charset="0"/>
              </a:rPr>
              <a:t>Tools*</a:t>
            </a:r>
          </a:p>
        </p:txBody>
      </p:sp>
      <p:sp>
        <p:nvSpPr>
          <p:cNvPr id="25627" name="AutoShape 75"/>
          <p:cNvSpPr>
            <a:spLocks noChangeArrowheads="1"/>
          </p:cNvSpPr>
          <p:nvPr/>
        </p:nvSpPr>
        <p:spPr bwMode="auto">
          <a:xfrm>
            <a:off x="4067175" y="1555750"/>
            <a:ext cx="431800" cy="209550"/>
          </a:xfrm>
          <a:prstGeom prst="leftRightArrow">
            <a:avLst>
              <a:gd name="adj1" fmla="val 50000"/>
              <a:gd name="adj2" fmla="val 4121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28" name="AutoShape 76"/>
          <p:cNvSpPr>
            <a:spLocks noChangeArrowheads="1"/>
          </p:cNvSpPr>
          <p:nvPr/>
        </p:nvSpPr>
        <p:spPr bwMode="auto">
          <a:xfrm>
            <a:off x="6227763" y="1555750"/>
            <a:ext cx="431800" cy="209550"/>
          </a:xfrm>
          <a:prstGeom prst="leftRightArrow">
            <a:avLst>
              <a:gd name="adj1" fmla="val 50000"/>
              <a:gd name="adj2" fmla="val 4121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29" name="AutoShape 77"/>
          <p:cNvSpPr>
            <a:spLocks noChangeArrowheads="1"/>
          </p:cNvSpPr>
          <p:nvPr/>
        </p:nvSpPr>
        <p:spPr bwMode="auto">
          <a:xfrm>
            <a:off x="5214938" y="4316413"/>
            <a:ext cx="215900" cy="419100"/>
          </a:xfrm>
          <a:prstGeom prst="upDownArrow">
            <a:avLst>
              <a:gd name="adj1" fmla="val 50000"/>
              <a:gd name="adj2" fmla="val 388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30" name="AutoShape 78"/>
          <p:cNvSpPr>
            <a:spLocks noChangeArrowheads="1"/>
          </p:cNvSpPr>
          <p:nvPr/>
        </p:nvSpPr>
        <p:spPr bwMode="auto">
          <a:xfrm>
            <a:off x="7380288" y="4343400"/>
            <a:ext cx="215900" cy="419100"/>
          </a:xfrm>
          <a:prstGeom prst="upDownArrow">
            <a:avLst>
              <a:gd name="adj1" fmla="val 50000"/>
              <a:gd name="adj2" fmla="val 388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31" name="AutoShape 80"/>
          <p:cNvSpPr>
            <a:spLocks noChangeArrowheads="1"/>
          </p:cNvSpPr>
          <p:nvPr/>
        </p:nvSpPr>
        <p:spPr bwMode="auto">
          <a:xfrm>
            <a:off x="3098800" y="4343400"/>
            <a:ext cx="215900" cy="419100"/>
          </a:xfrm>
          <a:prstGeom prst="upDownArrow">
            <a:avLst>
              <a:gd name="adj1" fmla="val 50000"/>
              <a:gd name="adj2" fmla="val 388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25632" name="TextBox 1"/>
          <p:cNvSpPr txBox="1">
            <a:spLocks noChangeArrowheads="1"/>
          </p:cNvSpPr>
          <p:nvPr/>
        </p:nvSpPr>
        <p:spPr bwMode="auto">
          <a:xfrm>
            <a:off x="838200" y="6248400"/>
            <a:ext cx="267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A"/>
              <a:t>* </a:t>
            </a:r>
            <a:r>
              <a:rPr lang="fr-CA" i="1"/>
              <a:t>Details to be confirmed</a:t>
            </a:r>
            <a:endParaRPr lang="en-CA" i="1"/>
          </a:p>
        </p:txBody>
      </p:sp>
      <p:sp>
        <p:nvSpPr>
          <p:cNvPr id="33" name="Oval 32"/>
          <p:cNvSpPr/>
          <p:nvPr/>
        </p:nvSpPr>
        <p:spPr>
          <a:xfrm>
            <a:off x="2556694" y="4762500"/>
            <a:ext cx="5532387" cy="13636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5"/>
          <p:cNvSpPr txBox="1">
            <a:spLocks noChangeArrowheads="1"/>
          </p:cNvSpPr>
          <p:nvPr/>
        </p:nvSpPr>
        <p:spPr bwMode="auto">
          <a:xfrm>
            <a:off x="5537220" y="6369155"/>
            <a:ext cx="20168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Launched </a:t>
            </a:r>
            <a:r>
              <a:rPr lang="en-CA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in 2010/11</a:t>
            </a:r>
            <a:endParaRPr lang="en-CA" sz="16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5" name="Curved Connector 34"/>
          <p:cNvCxnSpPr>
            <a:stCxn id="34" idx="1"/>
            <a:endCxn id="33" idx="4"/>
          </p:cNvCxnSpPr>
          <p:nvPr/>
        </p:nvCxnSpPr>
        <p:spPr>
          <a:xfrm rot="10800000">
            <a:off x="5322888" y="6126162"/>
            <a:ext cx="214332" cy="412270"/>
          </a:xfrm>
          <a:prstGeom prst="curvedConnector2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73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13C-130E-48AF-8C0F-CDA0069DDD72}" type="slidenum">
              <a:rPr lang="en-CA"/>
              <a:pPr/>
              <a:t>6</a:t>
            </a:fld>
            <a:endParaRPr lang="en-CA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268413"/>
            <a:ext cx="7416800" cy="652462"/>
          </a:xfrm>
        </p:spPr>
        <p:txBody>
          <a:bodyPr/>
          <a:lstStyle/>
          <a:p>
            <a:r>
              <a:rPr lang="en-US" sz="2000" dirty="0" smtClean="0"/>
              <a:t>Partnership Development Grants: Key Features</a:t>
            </a:r>
            <a:endParaRPr lang="en-US" sz="20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133600"/>
            <a:ext cx="7343775" cy="4105275"/>
          </a:xfrm>
        </p:spPr>
        <p:txBody>
          <a:bodyPr/>
          <a:lstStyle/>
          <a:p>
            <a:pPr marL="536575" indent="-357188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Applicant</a:t>
            </a:r>
            <a:r>
              <a:rPr lang="en-US" dirty="0">
                <a:latin typeface="Calibri" pitchFamily="34" charset="0"/>
                <a:cs typeface="Calibri" pitchFamily="34" charset="0"/>
              </a:rPr>
              <a:t>: Principal investigator/project director  </a:t>
            </a:r>
          </a:p>
          <a:p>
            <a:pPr marL="536575" indent="-357188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Duration: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1 to 3 years </a:t>
            </a:r>
          </a:p>
          <a:p>
            <a:pPr marL="536575" indent="-357188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Value</a:t>
            </a:r>
            <a:r>
              <a:rPr lang="en-US" dirty="0">
                <a:latin typeface="Calibri" pitchFamily="34" charset="0"/>
                <a:cs typeface="Calibri" pitchFamily="34" charset="0"/>
              </a:rPr>
              <a:t>: $75,000 to $200,000</a:t>
            </a:r>
          </a:p>
          <a:p>
            <a:pPr marL="536575" indent="-357188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Institutional and partner contributions</a:t>
            </a:r>
            <a:r>
              <a:rPr lang="en-US" dirty="0">
                <a:latin typeface="Calibri" pitchFamily="34" charset="0"/>
                <a:cs typeface="Calibri" pitchFamily="34" charset="0"/>
              </a:rPr>
              <a:t>: Secure cash and/or in-kind contributions during life of grant. While there is no minimum contribution, applicant and partners are expected to demonstrate a formal partnership exists or will be de developed. </a:t>
            </a:r>
          </a:p>
          <a:p>
            <a:pPr marL="536575" indent="-357188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Application process</a:t>
            </a:r>
            <a:r>
              <a:rPr lang="en-US" dirty="0">
                <a:latin typeface="Calibri" pitchFamily="34" charset="0"/>
                <a:cs typeface="Calibri" pitchFamily="34" charset="0"/>
              </a:rPr>
              <a:t>: One-stage application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13C-130E-48AF-8C0F-CDA0069DDD72}" type="slidenum">
              <a:rPr lang="en-CA"/>
              <a:pPr/>
              <a:t>7</a:t>
            </a:fld>
            <a:endParaRPr lang="en-CA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268413"/>
            <a:ext cx="7416800" cy="652462"/>
          </a:xfrm>
        </p:spPr>
        <p:txBody>
          <a:bodyPr/>
          <a:lstStyle/>
          <a:p>
            <a:r>
              <a:rPr lang="en-US" sz="2000" dirty="0" smtClean="0"/>
              <a:t>Partnership Development Grants: Second Competition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739263"/>
              </p:ext>
            </p:extLst>
          </p:nvPr>
        </p:nvGraphicFramePr>
        <p:xfrm>
          <a:off x="755576" y="1988840"/>
          <a:ext cx="7560840" cy="4235379"/>
        </p:xfrm>
        <a:graphic>
          <a:graphicData uri="http://schemas.openxmlformats.org/drawingml/2006/table">
            <a:tbl>
              <a:tblPr firstRow="1" firstCol="1" bandRow="1"/>
              <a:tblGrid>
                <a:gridCol w="3528392"/>
                <a:gridCol w="2016224"/>
                <a:gridCol w="2016224"/>
              </a:tblGrid>
              <a:tr h="392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CA" sz="13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Submitted</a:t>
                      </a:r>
                      <a:endParaRPr lang="en-CA" sz="1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825" algn="l"/>
                          <a:tab pos="821690" algn="ctr"/>
                        </a:tabLst>
                      </a:pPr>
                      <a:r>
                        <a:rPr lang="en-CA" sz="13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Successful</a:t>
                      </a:r>
                      <a:endParaRPr lang="en-CA" sz="1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Applications</a:t>
                      </a:r>
                      <a:endParaRPr lang="en-CA" sz="1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72* </a:t>
                      </a:r>
                      <a:r>
                        <a:rPr lang="en-CA" sz="13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(47.1%)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Applications from business schools</a:t>
                      </a:r>
                      <a:endParaRPr lang="en-CA" sz="13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 (10.5%)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(37.5%)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5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Applications with at least one private sector partner</a:t>
                      </a:r>
                      <a:endParaRPr lang="en-CA" sz="13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 (22.2%)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 (61.8%)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837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Applications that related to the Innovation, Leadership and Prosperity priority area</a:t>
                      </a:r>
                      <a:endParaRPr lang="en-CA" sz="1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 (45.1%)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 (49.3%)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3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Applications that were primarily related to Management, Business and Administration Studies</a:t>
                      </a:r>
                      <a:endParaRPr lang="en-CA" sz="1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 (9.8%)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 (46.7%)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6568" y="6413871"/>
            <a:ext cx="78935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 smtClean="0"/>
              <a:t>* </a:t>
            </a:r>
            <a:r>
              <a:rPr lang="en-CA" sz="1100" dirty="0"/>
              <a:t>D</a:t>
            </a:r>
            <a:r>
              <a:rPr lang="en-CA" sz="1100" dirty="0" smtClean="0"/>
              <a:t>ifferent figure from the 67 awards announced on May 25, 2012. Five additional awards have been made since this date. </a:t>
            </a: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2740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13C-130E-48AF-8C0F-CDA0069DDD72}" type="slidenum">
              <a:rPr lang="en-CA"/>
              <a:pPr/>
              <a:t>8</a:t>
            </a:fld>
            <a:endParaRPr lang="en-CA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268413"/>
            <a:ext cx="7416800" cy="652462"/>
          </a:xfrm>
        </p:spPr>
        <p:txBody>
          <a:bodyPr/>
          <a:lstStyle/>
          <a:p>
            <a:r>
              <a:rPr lang="en-US" sz="2000" dirty="0" smtClean="0"/>
              <a:t>Partnership Grants: Key Features</a:t>
            </a:r>
            <a:endParaRPr lang="en-US" sz="20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133600"/>
            <a:ext cx="7343775" cy="410527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Applicant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Institution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Duration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4 to 7 years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Value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Typically $500,000 to $2.5 million, with requests for lower or higher amounts considered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Institutional and partner contributions: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Minimum 35 per cent cash and/or in-kind contributions required above and beyond SSHRC funding during life of grant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Two-stage application process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84A0C2"/>
              </a:buClr>
              <a:buFontTx/>
              <a:buChar char="o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Letter of Intent (LOI)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84A0C2"/>
              </a:buClr>
              <a:buFontTx/>
              <a:buChar char="o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Formal Application (by invitation only)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13C-130E-48AF-8C0F-CDA0069DDD72}" type="slidenum">
              <a:rPr lang="en-CA"/>
              <a:pPr/>
              <a:t>9</a:t>
            </a:fld>
            <a:endParaRPr lang="en-CA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268413"/>
            <a:ext cx="7416800" cy="652462"/>
          </a:xfrm>
        </p:spPr>
        <p:txBody>
          <a:bodyPr/>
          <a:lstStyle/>
          <a:p>
            <a:r>
              <a:rPr lang="en-CA" sz="2000" dirty="0" smtClean="0"/>
              <a:t>Partnership Grants: Second Competition (LOI)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320038"/>
              </p:ext>
            </p:extLst>
          </p:nvPr>
        </p:nvGraphicFramePr>
        <p:xfrm>
          <a:off x="755576" y="1988840"/>
          <a:ext cx="7560840" cy="4235379"/>
        </p:xfrm>
        <a:graphic>
          <a:graphicData uri="http://schemas.openxmlformats.org/drawingml/2006/table">
            <a:tbl>
              <a:tblPr firstRow="1" firstCol="1" bandRow="1"/>
              <a:tblGrid>
                <a:gridCol w="3528392"/>
                <a:gridCol w="2016224"/>
                <a:gridCol w="2016224"/>
              </a:tblGrid>
              <a:tr h="392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CA" sz="13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Submitted</a:t>
                      </a:r>
                      <a:endParaRPr lang="en-CA" sz="1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825" algn="l"/>
                          <a:tab pos="821690" algn="ctr"/>
                        </a:tabLst>
                      </a:pPr>
                      <a:r>
                        <a:rPr lang="en-CA" sz="13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Successful</a:t>
                      </a:r>
                      <a:endParaRPr lang="en-CA" sz="1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Applications</a:t>
                      </a:r>
                      <a:endParaRPr lang="en-CA" sz="1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 (30.0%)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Applications from business schools</a:t>
                      </a:r>
                      <a:endParaRPr lang="en-CA" sz="1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(6.0%)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(16.7%)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5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Applications with at least one private sector partner</a:t>
                      </a:r>
                      <a:endParaRPr lang="en-CA" sz="13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 (31.0%)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 (35.5%)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837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Applications that related to the Innovation, Leadership and Prosperity priority area</a:t>
                      </a:r>
                      <a:endParaRPr lang="en-CA" sz="1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 (59.0%)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 (25.4%)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3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Applications that were primarily related to Management, Business and Administration Studies</a:t>
                      </a:r>
                      <a:endParaRPr lang="en-CA" sz="1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(6.0%)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300" b="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(16.7%)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HRC_template_e">
  <a:themeElements>
    <a:clrScheme name="SSHRC_template_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SHRC_template_e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SHRC_template_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HRC_template_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HRC_template_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HRC_template_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HRC_template_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HRC_template_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HRC_template_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HRC_template_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HRC_template_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HRC_template_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HRC_template_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HRC_template_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6892</TotalTime>
  <Words>2438</Words>
  <Application>Microsoft Office PowerPoint</Application>
  <PresentationFormat>Affichage à l'écran (4:3)</PresentationFormat>
  <Paragraphs>545</Paragraphs>
  <Slides>41</Slides>
  <Notes>41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2" baseType="lpstr">
      <vt:lpstr>SSHRC_template_e</vt:lpstr>
      <vt:lpstr>Overview of SSHRC Support</vt:lpstr>
      <vt:lpstr>Scope of Presentation</vt:lpstr>
      <vt:lpstr>Current Funding Opportunities  Funding Stream: Formal Partnerships</vt:lpstr>
      <vt:lpstr>Academic-Industry Partnerships</vt:lpstr>
      <vt:lpstr>Structure</vt:lpstr>
      <vt:lpstr>Partnership Development Grants: Key Features</vt:lpstr>
      <vt:lpstr>Partnership Development Grants: Second Competition</vt:lpstr>
      <vt:lpstr>Partnership Grants: Key Features</vt:lpstr>
      <vt:lpstr>Partnership Grants: Second Competition (LOI)</vt:lpstr>
      <vt:lpstr>Common Features: PG and PDG</vt:lpstr>
      <vt:lpstr>Common Features: PG and PDG (cont’d)</vt:lpstr>
      <vt:lpstr>Common Features: PG and PDG (cont’d)</vt:lpstr>
      <vt:lpstr>Common Features: PG and PDG (cont’d)</vt:lpstr>
      <vt:lpstr>Common Features: PG and PDG (cont’d)</vt:lpstr>
      <vt:lpstr>Key Differences: PG and PDG</vt:lpstr>
      <vt:lpstr>Current Funding Opportunities  Funding Stream: Individuals and Small Teams</vt:lpstr>
      <vt:lpstr>Structure</vt:lpstr>
      <vt:lpstr>Insight Development Grants</vt:lpstr>
      <vt:lpstr>Insight Development Grants - Features</vt:lpstr>
      <vt:lpstr>Insight Development Grants -   Applicants (cont’d)</vt:lpstr>
      <vt:lpstr>Insight Grants – Objectives </vt:lpstr>
      <vt:lpstr>Insight Grants – Features</vt:lpstr>
      <vt:lpstr>Insight and Insight Development Grants: Research Groups at the Application Stage</vt:lpstr>
      <vt:lpstr>Committee structure </vt:lpstr>
      <vt:lpstr>Adjudication Components</vt:lpstr>
      <vt:lpstr>Adjudication</vt:lpstr>
      <vt:lpstr>Weighting of Criteria</vt:lpstr>
      <vt:lpstr>Statistics - Insight Development Grants 2011</vt:lpstr>
      <vt:lpstr>Statistics - Insight Development Grants 2011</vt:lpstr>
      <vt:lpstr>Statistics - Insight Development Grants 2012</vt:lpstr>
      <vt:lpstr>Statistics - Insight Development Grants 2012</vt:lpstr>
      <vt:lpstr>Statistics - Insight Grants 2011</vt:lpstr>
      <vt:lpstr>Statistics - Insight Grants 2011 </vt:lpstr>
      <vt:lpstr>Co-operative Funding Arrangements</vt:lpstr>
      <vt:lpstr>Co-operative Funding (cont’d)</vt:lpstr>
      <vt:lpstr>Important Deadlines</vt:lpstr>
      <vt:lpstr>New Area of Opportunity</vt:lpstr>
      <vt:lpstr>Structure</vt:lpstr>
      <vt:lpstr>Connection Grants: Key Features</vt:lpstr>
      <vt:lpstr>Connection Grants: Participants &amp; Organizations</vt:lpstr>
      <vt:lpstr>Important Dates and Contact Information</vt:lpstr>
    </vt:vector>
  </TitlesOfParts>
  <Company>NSERC - SSHRC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apply to SSHRC’s new Partnerships Funding Opportunities</dc:title>
  <dc:creator>Bastien,ric (exb) on S10235</dc:creator>
  <cp:lastModifiedBy>USER</cp:lastModifiedBy>
  <cp:revision>360</cp:revision>
  <cp:lastPrinted>2012-06-18T17:43:02Z</cp:lastPrinted>
  <dcterms:created xsi:type="dcterms:W3CDTF">2010-09-02T20:33:21Z</dcterms:created>
  <dcterms:modified xsi:type="dcterms:W3CDTF">2012-06-18T18:38:20Z</dcterms:modified>
</cp:coreProperties>
</file>